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13"/>
  </p:notesMasterIdLst>
  <p:sldIdLst>
    <p:sldId id="510" r:id="rId4"/>
    <p:sldId id="543" r:id="rId5"/>
    <p:sldId id="544" r:id="rId6"/>
    <p:sldId id="275" r:id="rId7"/>
    <p:sldId id="258" r:id="rId8"/>
    <p:sldId id="259" r:id="rId9"/>
    <p:sldId id="561" r:id="rId10"/>
    <p:sldId id="545" r:id="rId11"/>
    <p:sldId id="546" r:id="rId12"/>
    <p:sldId id="547" r:id="rId13"/>
    <p:sldId id="261" r:id="rId14"/>
    <p:sldId id="548" r:id="rId15"/>
    <p:sldId id="260" r:id="rId16"/>
    <p:sldId id="549" r:id="rId17"/>
    <p:sldId id="550" r:id="rId18"/>
    <p:sldId id="551" r:id="rId19"/>
    <p:sldId id="527" r:id="rId20"/>
    <p:sldId id="562" r:id="rId21"/>
    <p:sldId id="263" r:id="rId22"/>
    <p:sldId id="552" r:id="rId23"/>
    <p:sldId id="564" r:id="rId24"/>
    <p:sldId id="264" r:id="rId25"/>
    <p:sldId id="553" r:id="rId26"/>
    <p:sldId id="556" r:id="rId27"/>
    <p:sldId id="257" r:id="rId28"/>
    <p:sldId id="276" r:id="rId29"/>
    <p:sldId id="277" r:id="rId30"/>
    <p:sldId id="278" r:id="rId31"/>
    <p:sldId id="284" r:id="rId32"/>
    <p:sldId id="285" r:id="rId33"/>
    <p:sldId id="286" r:id="rId34"/>
    <p:sldId id="288" r:id="rId35"/>
    <p:sldId id="289" r:id="rId36"/>
    <p:sldId id="290" r:id="rId37"/>
    <p:sldId id="292" r:id="rId38"/>
    <p:sldId id="293" r:id="rId39"/>
    <p:sldId id="294" r:id="rId40"/>
    <p:sldId id="295" r:id="rId41"/>
    <p:sldId id="302" r:id="rId42"/>
    <p:sldId id="541" r:id="rId43"/>
    <p:sldId id="542" r:id="rId44"/>
    <p:sldId id="308" r:id="rId45"/>
    <p:sldId id="309" r:id="rId46"/>
    <p:sldId id="297" r:id="rId47"/>
    <p:sldId id="298" r:id="rId48"/>
    <p:sldId id="299" r:id="rId49"/>
    <p:sldId id="529" r:id="rId50"/>
    <p:sldId id="303" r:id="rId51"/>
    <p:sldId id="310" r:id="rId52"/>
    <p:sldId id="540" r:id="rId53"/>
    <p:sldId id="346" r:id="rId54"/>
    <p:sldId id="560" r:id="rId55"/>
    <p:sldId id="379" r:id="rId56"/>
    <p:sldId id="380" r:id="rId57"/>
    <p:sldId id="534" r:id="rId58"/>
    <p:sldId id="531" r:id="rId59"/>
    <p:sldId id="532" r:id="rId60"/>
    <p:sldId id="301" r:id="rId61"/>
    <p:sldId id="533" r:id="rId62"/>
    <p:sldId id="304" r:id="rId63"/>
    <p:sldId id="307" r:id="rId64"/>
    <p:sldId id="265" r:id="rId65"/>
    <p:sldId id="535" r:id="rId66"/>
    <p:sldId id="268" r:id="rId67"/>
    <p:sldId id="267" r:id="rId68"/>
    <p:sldId id="271" r:id="rId69"/>
    <p:sldId id="305" r:id="rId70"/>
    <p:sldId id="266" r:id="rId71"/>
    <p:sldId id="306" r:id="rId72"/>
    <p:sldId id="273" r:id="rId73"/>
    <p:sldId id="536" r:id="rId74"/>
    <p:sldId id="537" r:id="rId75"/>
    <p:sldId id="538" r:id="rId76"/>
    <p:sldId id="325" r:id="rId77"/>
    <p:sldId id="326" r:id="rId78"/>
    <p:sldId id="539" r:id="rId79"/>
    <p:sldId id="381" r:id="rId80"/>
    <p:sldId id="383" r:id="rId81"/>
    <p:sldId id="282" r:id="rId82"/>
    <p:sldId id="558" r:id="rId83"/>
    <p:sldId id="311" r:id="rId84"/>
    <p:sldId id="312" r:id="rId85"/>
    <p:sldId id="385" r:id="rId86"/>
    <p:sldId id="392" r:id="rId87"/>
    <p:sldId id="393" r:id="rId88"/>
    <p:sldId id="394" r:id="rId89"/>
    <p:sldId id="395" r:id="rId90"/>
    <p:sldId id="563" r:id="rId91"/>
    <p:sldId id="530" r:id="rId92"/>
    <p:sldId id="300" r:id="rId93"/>
    <p:sldId id="269" r:id="rId94"/>
    <p:sldId id="272" r:id="rId95"/>
    <p:sldId id="516" r:id="rId96"/>
    <p:sldId id="517" r:id="rId97"/>
    <p:sldId id="518" r:id="rId98"/>
    <p:sldId id="519" r:id="rId99"/>
    <p:sldId id="520" r:id="rId100"/>
    <p:sldId id="521" r:id="rId101"/>
    <p:sldId id="522" r:id="rId102"/>
    <p:sldId id="523" r:id="rId103"/>
    <p:sldId id="524" r:id="rId104"/>
    <p:sldId id="502" r:id="rId105"/>
    <p:sldId id="503" r:id="rId106"/>
    <p:sldId id="504" r:id="rId107"/>
    <p:sldId id="505" r:id="rId108"/>
    <p:sldId id="506" r:id="rId109"/>
    <p:sldId id="508" r:id="rId110"/>
    <p:sldId id="509" r:id="rId111"/>
    <p:sldId id="428"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 Howe" initials="B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7" autoAdjust="0"/>
    <p:restoredTop sz="86327"/>
  </p:normalViewPr>
  <p:slideViewPr>
    <p:cSldViewPr snapToGrid="0">
      <p:cViewPr varScale="1">
        <p:scale>
          <a:sx n="110" d="100"/>
          <a:sy n="110" d="100"/>
        </p:scale>
        <p:origin x="1544" y="168"/>
      </p:cViewPr>
      <p:guideLst/>
    </p:cSldViewPr>
  </p:slideViewPr>
  <p:outlineViewPr>
    <p:cViewPr>
      <p:scale>
        <a:sx n="33" d="100"/>
        <a:sy n="33" d="100"/>
      </p:scale>
      <p:origin x="0" y="-14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heme" Target="theme/theme1.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8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6129F-DD06-407E-860E-E8C4F9F930CC}" type="datetimeFigureOut">
              <a:rPr lang="en-CA" smtClean="0"/>
              <a:t>2019-07-14</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7221E-57ED-4141-B68E-983F8AFD1C78}" type="slidenum">
              <a:rPr lang="en-CA" smtClean="0"/>
              <a:t>‹#›</a:t>
            </a:fld>
            <a:endParaRPr lang="en-CA"/>
          </a:p>
        </p:txBody>
      </p:sp>
    </p:spTree>
    <p:extLst>
      <p:ext uri="{BB962C8B-B14F-4D97-AF65-F5344CB8AC3E}">
        <p14:creationId xmlns:p14="http://schemas.microsoft.com/office/powerpoint/2010/main" val="331241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a:t>
            </a:fld>
            <a:endParaRPr lang="en-CA"/>
          </a:p>
        </p:txBody>
      </p:sp>
    </p:spTree>
    <p:extLst>
      <p:ext uri="{BB962C8B-B14F-4D97-AF65-F5344CB8AC3E}">
        <p14:creationId xmlns:p14="http://schemas.microsoft.com/office/powerpoint/2010/main" val="818021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22654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100</a:t>
            </a:fld>
            <a:endParaRPr lang="en-CA"/>
          </a:p>
        </p:txBody>
      </p:sp>
    </p:spTree>
    <p:extLst>
      <p:ext uri="{BB962C8B-B14F-4D97-AF65-F5344CB8AC3E}">
        <p14:creationId xmlns:p14="http://schemas.microsoft.com/office/powerpoint/2010/main" val="42047265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101</a:t>
            </a:fld>
            <a:endParaRPr lang="en-CA"/>
          </a:p>
        </p:txBody>
      </p:sp>
    </p:spTree>
    <p:extLst>
      <p:ext uri="{BB962C8B-B14F-4D97-AF65-F5344CB8AC3E}">
        <p14:creationId xmlns:p14="http://schemas.microsoft.com/office/powerpoint/2010/main" val="34029075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102</a:t>
            </a:fld>
            <a:endParaRPr lang="en-CA"/>
          </a:p>
        </p:txBody>
      </p:sp>
    </p:spTree>
    <p:extLst>
      <p:ext uri="{BB962C8B-B14F-4D97-AF65-F5344CB8AC3E}">
        <p14:creationId xmlns:p14="http://schemas.microsoft.com/office/powerpoint/2010/main" val="20582027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103</a:t>
            </a:fld>
            <a:endParaRPr lang="en-CA"/>
          </a:p>
        </p:txBody>
      </p:sp>
    </p:spTree>
    <p:extLst>
      <p:ext uri="{BB962C8B-B14F-4D97-AF65-F5344CB8AC3E}">
        <p14:creationId xmlns:p14="http://schemas.microsoft.com/office/powerpoint/2010/main" val="33845099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104</a:t>
            </a:fld>
            <a:endParaRPr lang="en-CA"/>
          </a:p>
        </p:txBody>
      </p:sp>
    </p:spTree>
    <p:extLst>
      <p:ext uri="{BB962C8B-B14F-4D97-AF65-F5344CB8AC3E}">
        <p14:creationId xmlns:p14="http://schemas.microsoft.com/office/powerpoint/2010/main" val="14250091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105</a:t>
            </a:fld>
            <a:endParaRPr lang="en-CA"/>
          </a:p>
        </p:txBody>
      </p:sp>
    </p:spTree>
    <p:extLst>
      <p:ext uri="{BB962C8B-B14F-4D97-AF65-F5344CB8AC3E}">
        <p14:creationId xmlns:p14="http://schemas.microsoft.com/office/powerpoint/2010/main" val="27577594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106</a:t>
            </a:fld>
            <a:endParaRPr lang="en-CA"/>
          </a:p>
        </p:txBody>
      </p:sp>
    </p:spTree>
    <p:extLst>
      <p:ext uri="{BB962C8B-B14F-4D97-AF65-F5344CB8AC3E}">
        <p14:creationId xmlns:p14="http://schemas.microsoft.com/office/powerpoint/2010/main" val="345470151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107</a:t>
            </a:fld>
            <a:endParaRPr lang="en-CA"/>
          </a:p>
        </p:txBody>
      </p:sp>
    </p:spTree>
    <p:extLst>
      <p:ext uri="{BB962C8B-B14F-4D97-AF65-F5344CB8AC3E}">
        <p14:creationId xmlns:p14="http://schemas.microsoft.com/office/powerpoint/2010/main" val="3448745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108</a:t>
            </a:fld>
            <a:endParaRPr lang="en-CA"/>
          </a:p>
        </p:txBody>
      </p:sp>
    </p:spTree>
    <p:extLst>
      <p:ext uri="{BB962C8B-B14F-4D97-AF65-F5344CB8AC3E}">
        <p14:creationId xmlns:p14="http://schemas.microsoft.com/office/powerpoint/2010/main" val="25191775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109</a:t>
            </a:fld>
            <a:endParaRPr lang="en-CA"/>
          </a:p>
        </p:txBody>
      </p:sp>
    </p:spTree>
    <p:extLst>
      <p:ext uri="{BB962C8B-B14F-4D97-AF65-F5344CB8AC3E}">
        <p14:creationId xmlns:p14="http://schemas.microsoft.com/office/powerpoint/2010/main" val="221937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65788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12</a:t>
            </a:fld>
            <a:endParaRPr lang="en-CA"/>
          </a:p>
        </p:txBody>
      </p:sp>
    </p:spTree>
    <p:extLst>
      <p:ext uri="{BB962C8B-B14F-4D97-AF65-F5344CB8AC3E}">
        <p14:creationId xmlns:p14="http://schemas.microsoft.com/office/powerpoint/2010/main" val="803434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5927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2812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824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t>ReLU</a:t>
            </a:r>
            <a:r>
              <a:rPr lang="en-US" sz="1200" dirty="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large gradient flowing through a </a:t>
            </a:r>
            <a:r>
              <a:rPr lang="en-US" sz="1200" dirty="0" err="1"/>
              <a:t>ReLU</a:t>
            </a:r>
            <a:r>
              <a:rPr lang="en-US" sz="1200" dirty="0"/>
              <a:t> could cause weights to update in such a way that the neuron will never activate on any </a:t>
            </a:r>
            <a:r>
              <a:rPr lang="en-US" sz="1200" dirty="0" err="1"/>
              <a:t>datapoint</a:t>
            </a:r>
            <a:r>
              <a:rPr lang="en-US" sz="1200" dirty="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781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Sparsity: </a:t>
            </a:r>
          </a:p>
          <a:p>
            <a:r>
              <a:rPr lang="en-US" dirty="0"/>
              <a:t>prevent overfitting – we don’t need L*M*N parameters to learn most functions.   Very susceptible to overfitting.</a:t>
            </a:r>
          </a:p>
          <a:p>
            <a:r>
              <a:rPr lang="en-US" dirty="0"/>
              <a:t>Can reduce training time</a:t>
            </a:r>
          </a:p>
        </p:txBody>
      </p:sp>
      <p:sp>
        <p:nvSpPr>
          <p:cNvPr id="4" name="Slide Number Placeholder 3"/>
          <p:cNvSpPr>
            <a:spLocks noGrp="1"/>
          </p:cNvSpPr>
          <p:nvPr>
            <p:ph type="sldNum" sz="quarter" idx="5"/>
          </p:nvPr>
        </p:nvSpPr>
        <p:spPr/>
        <p:txBody>
          <a:bodyPr/>
          <a:lstStyle/>
          <a:p>
            <a:fld id="{E0F7221E-57ED-4141-B68E-983F8AFD1C78}" type="slidenum">
              <a:rPr lang="en-CA" smtClean="0"/>
              <a:t>17</a:t>
            </a:fld>
            <a:endParaRPr lang="en-CA"/>
          </a:p>
        </p:txBody>
      </p:sp>
    </p:spTree>
    <p:extLst>
      <p:ext uri="{BB962C8B-B14F-4D97-AF65-F5344CB8AC3E}">
        <p14:creationId xmlns:p14="http://schemas.microsoft.com/office/powerpoint/2010/main" val="959185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ReLu become popular as an activation function. What is *not* a reason for this?</a:t>
            </a:r>
          </a:p>
          <a:p>
            <a:r>
              <a:rPr lang="en-US"/>
              <a:t>https://www.polleverywhere.com/multiple_choice_polls/11PlUKy92Cml45sp0M1vS</a:t>
            </a:r>
          </a:p>
        </p:txBody>
      </p:sp>
      <p:sp>
        <p:nvSpPr>
          <p:cNvPr id="4" name="Slide Number Placeholder 3"/>
          <p:cNvSpPr>
            <a:spLocks noGrp="1"/>
          </p:cNvSpPr>
          <p:nvPr>
            <p:ph type="sldNum" sz="quarter" idx="5"/>
          </p:nvPr>
        </p:nvSpPr>
        <p:spPr/>
        <p:txBody>
          <a:bodyPr/>
          <a:lstStyle/>
          <a:p>
            <a:fld id="{E0F7221E-57ED-4141-B68E-983F8AFD1C78}" type="slidenum">
              <a:rPr lang="en-CA" smtClean="0"/>
              <a:t>18</a:t>
            </a:fld>
            <a:endParaRPr lang="en-CA"/>
          </a:p>
        </p:txBody>
      </p:sp>
    </p:spTree>
    <p:extLst>
      <p:ext uri="{BB962C8B-B14F-4D97-AF65-F5344CB8AC3E}">
        <p14:creationId xmlns:p14="http://schemas.microsoft.com/office/powerpoint/2010/main" val="2551685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795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a:t>
            </a:fld>
            <a:endParaRPr lang="en-CA"/>
          </a:p>
        </p:txBody>
      </p:sp>
    </p:spTree>
    <p:extLst>
      <p:ext uri="{BB962C8B-B14F-4D97-AF65-F5344CB8AC3E}">
        <p14:creationId xmlns:p14="http://schemas.microsoft.com/office/powerpoint/2010/main" val="4138086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1115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does dropout help with overfitting?</a:t>
            </a:r>
          </a:p>
          <a:p>
            <a:r>
              <a:rPr lang="en-US"/>
              <a:t>https://www.polleverywhere.com/multiple_choice_polls/ppSWPeRPg0Bg6xvt6TxkZ</a:t>
            </a:r>
          </a:p>
        </p:txBody>
      </p:sp>
      <p:sp>
        <p:nvSpPr>
          <p:cNvPr id="4" name="Slide Number Placeholder 3"/>
          <p:cNvSpPr>
            <a:spLocks noGrp="1"/>
          </p:cNvSpPr>
          <p:nvPr>
            <p:ph type="sldNum" sz="quarter" idx="5"/>
          </p:nvPr>
        </p:nvSpPr>
        <p:spPr/>
        <p:txBody>
          <a:bodyPr/>
          <a:lstStyle/>
          <a:p>
            <a:fld id="{E0F7221E-57ED-4141-B68E-983F8AFD1C78}" type="slidenum">
              <a:rPr lang="en-CA" smtClean="0"/>
              <a:t>21</a:t>
            </a:fld>
            <a:endParaRPr lang="en-CA"/>
          </a:p>
        </p:txBody>
      </p:sp>
    </p:spTree>
    <p:extLst>
      <p:ext uri="{BB962C8B-B14F-4D97-AF65-F5344CB8AC3E}">
        <p14:creationId xmlns:p14="http://schemas.microsoft.com/office/powerpoint/2010/main" val="3951405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5703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Exponentiate</a:t>
            </a:r>
            <a:r>
              <a:rPr lang="en-US" dirty="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6574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24</a:t>
            </a:fld>
            <a:endParaRPr lang="en-CA"/>
          </a:p>
        </p:txBody>
      </p:sp>
    </p:spTree>
    <p:extLst>
      <p:ext uri="{BB962C8B-B14F-4D97-AF65-F5344CB8AC3E}">
        <p14:creationId xmlns:p14="http://schemas.microsoft.com/office/powerpoint/2010/main" val="1971495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25</a:t>
            </a:fld>
            <a:endParaRPr lang="en-CA"/>
          </a:p>
        </p:txBody>
      </p:sp>
    </p:spTree>
    <p:extLst>
      <p:ext uri="{BB962C8B-B14F-4D97-AF65-F5344CB8AC3E}">
        <p14:creationId xmlns:p14="http://schemas.microsoft.com/office/powerpoint/2010/main" val="2372473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26</a:t>
            </a:fld>
            <a:endParaRPr lang="en-CA"/>
          </a:p>
        </p:txBody>
      </p:sp>
    </p:spTree>
    <p:extLst>
      <p:ext uri="{BB962C8B-B14F-4D97-AF65-F5344CB8AC3E}">
        <p14:creationId xmlns:p14="http://schemas.microsoft.com/office/powerpoint/2010/main" val="4214589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27</a:t>
            </a:fld>
            <a:endParaRPr lang="en-CA"/>
          </a:p>
        </p:txBody>
      </p:sp>
    </p:spTree>
    <p:extLst>
      <p:ext uri="{BB962C8B-B14F-4D97-AF65-F5344CB8AC3E}">
        <p14:creationId xmlns:p14="http://schemas.microsoft.com/office/powerpoint/2010/main" val="4094504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28</a:t>
            </a:fld>
            <a:endParaRPr lang="en-CA"/>
          </a:p>
        </p:txBody>
      </p:sp>
    </p:spTree>
    <p:extLst>
      <p:ext uri="{BB962C8B-B14F-4D97-AF65-F5344CB8AC3E}">
        <p14:creationId xmlns:p14="http://schemas.microsoft.com/office/powerpoint/2010/main" val="926611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29</a:t>
            </a:fld>
            <a:endParaRPr lang="en-CA"/>
          </a:p>
        </p:txBody>
      </p:sp>
    </p:spTree>
    <p:extLst>
      <p:ext uri="{BB962C8B-B14F-4D97-AF65-F5344CB8AC3E}">
        <p14:creationId xmlns:p14="http://schemas.microsoft.com/office/powerpoint/2010/main" val="3629187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a:t>
            </a:fld>
            <a:endParaRPr lang="en-US"/>
          </a:p>
        </p:txBody>
      </p:sp>
    </p:spTree>
    <p:extLst>
      <p:ext uri="{BB962C8B-B14F-4D97-AF65-F5344CB8AC3E}">
        <p14:creationId xmlns:p14="http://schemas.microsoft.com/office/powerpoint/2010/main" val="2818797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30</a:t>
            </a:fld>
            <a:endParaRPr lang="en-CA"/>
          </a:p>
        </p:txBody>
      </p:sp>
    </p:spTree>
    <p:extLst>
      <p:ext uri="{BB962C8B-B14F-4D97-AF65-F5344CB8AC3E}">
        <p14:creationId xmlns:p14="http://schemas.microsoft.com/office/powerpoint/2010/main" val="1306652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31</a:t>
            </a:fld>
            <a:endParaRPr lang="en-CA"/>
          </a:p>
        </p:txBody>
      </p:sp>
    </p:spTree>
    <p:extLst>
      <p:ext uri="{BB962C8B-B14F-4D97-AF65-F5344CB8AC3E}">
        <p14:creationId xmlns:p14="http://schemas.microsoft.com/office/powerpoint/2010/main" val="3128180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32</a:t>
            </a:fld>
            <a:endParaRPr lang="en-CA"/>
          </a:p>
        </p:txBody>
      </p:sp>
    </p:spTree>
    <p:extLst>
      <p:ext uri="{BB962C8B-B14F-4D97-AF65-F5344CB8AC3E}">
        <p14:creationId xmlns:p14="http://schemas.microsoft.com/office/powerpoint/2010/main" val="1556096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33</a:t>
            </a:fld>
            <a:endParaRPr lang="en-CA"/>
          </a:p>
        </p:txBody>
      </p:sp>
    </p:spTree>
    <p:extLst>
      <p:ext uri="{BB962C8B-B14F-4D97-AF65-F5344CB8AC3E}">
        <p14:creationId xmlns:p14="http://schemas.microsoft.com/office/powerpoint/2010/main" val="2422892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34</a:t>
            </a:fld>
            <a:endParaRPr lang="en-CA"/>
          </a:p>
        </p:txBody>
      </p:sp>
    </p:spTree>
    <p:extLst>
      <p:ext uri="{BB962C8B-B14F-4D97-AF65-F5344CB8AC3E}">
        <p14:creationId xmlns:p14="http://schemas.microsoft.com/office/powerpoint/2010/main" val="1032703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35</a:t>
            </a:fld>
            <a:endParaRPr lang="en-CA"/>
          </a:p>
        </p:txBody>
      </p:sp>
    </p:spTree>
    <p:extLst>
      <p:ext uri="{BB962C8B-B14F-4D97-AF65-F5344CB8AC3E}">
        <p14:creationId xmlns:p14="http://schemas.microsoft.com/office/powerpoint/2010/main" val="2922152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36</a:t>
            </a:fld>
            <a:endParaRPr lang="en-CA"/>
          </a:p>
        </p:txBody>
      </p:sp>
    </p:spTree>
    <p:extLst>
      <p:ext uri="{BB962C8B-B14F-4D97-AF65-F5344CB8AC3E}">
        <p14:creationId xmlns:p14="http://schemas.microsoft.com/office/powerpoint/2010/main" val="3203758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looking complex.  Let’s take a step back and look at which each neuron is doing</a:t>
            </a:r>
          </a:p>
        </p:txBody>
      </p:sp>
      <p:sp>
        <p:nvSpPr>
          <p:cNvPr id="4" name="Slide Number Placeholder 3"/>
          <p:cNvSpPr>
            <a:spLocks noGrp="1"/>
          </p:cNvSpPr>
          <p:nvPr>
            <p:ph type="sldNum" sz="quarter" idx="5"/>
          </p:nvPr>
        </p:nvSpPr>
        <p:spPr/>
        <p:txBody>
          <a:bodyPr/>
          <a:lstStyle/>
          <a:p>
            <a:fld id="{E0F7221E-57ED-4141-B68E-983F8AFD1C78}" type="slidenum">
              <a:rPr lang="en-CA" smtClean="0"/>
              <a:t>37</a:t>
            </a:fld>
            <a:endParaRPr lang="en-CA"/>
          </a:p>
        </p:txBody>
      </p:sp>
    </p:spTree>
    <p:extLst>
      <p:ext uri="{BB962C8B-B14F-4D97-AF65-F5344CB8AC3E}">
        <p14:creationId xmlns:p14="http://schemas.microsoft.com/office/powerpoint/2010/main" val="1185922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38</a:t>
            </a:fld>
            <a:endParaRPr lang="en-CA"/>
          </a:p>
        </p:txBody>
      </p:sp>
    </p:spTree>
    <p:extLst>
      <p:ext uri="{BB962C8B-B14F-4D97-AF65-F5344CB8AC3E}">
        <p14:creationId xmlns:p14="http://schemas.microsoft.com/office/powerpoint/2010/main" val="4217514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39</a:t>
            </a:fld>
            <a:endParaRPr lang="en-CA"/>
          </a:p>
        </p:txBody>
      </p:sp>
    </p:spTree>
    <p:extLst>
      <p:ext uri="{BB962C8B-B14F-4D97-AF65-F5344CB8AC3E}">
        <p14:creationId xmlns:p14="http://schemas.microsoft.com/office/powerpoint/2010/main" val="3935132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a:t>
            </a:fld>
            <a:endParaRPr lang="en-CA"/>
          </a:p>
        </p:txBody>
      </p:sp>
    </p:spTree>
    <p:extLst>
      <p:ext uri="{BB962C8B-B14F-4D97-AF65-F5344CB8AC3E}">
        <p14:creationId xmlns:p14="http://schemas.microsoft.com/office/powerpoint/2010/main" val="1897575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40</a:t>
            </a:fld>
            <a:endParaRPr lang="en-CA"/>
          </a:p>
        </p:txBody>
      </p:sp>
    </p:spTree>
    <p:extLst>
      <p:ext uri="{BB962C8B-B14F-4D97-AF65-F5344CB8AC3E}">
        <p14:creationId xmlns:p14="http://schemas.microsoft.com/office/powerpoint/2010/main" val="1328786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41</a:t>
            </a:fld>
            <a:endParaRPr lang="en-CA"/>
          </a:p>
        </p:txBody>
      </p:sp>
    </p:spTree>
    <p:extLst>
      <p:ext uri="{BB962C8B-B14F-4D97-AF65-F5344CB8AC3E}">
        <p14:creationId xmlns:p14="http://schemas.microsoft.com/office/powerpoint/2010/main" val="10624331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42</a:t>
            </a:fld>
            <a:endParaRPr lang="en-CA"/>
          </a:p>
        </p:txBody>
      </p:sp>
    </p:spTree>
    <p:extLst>
      <p:ext uri="{BB962C8B-B14F-4D97-AF65-F5344CB8AC3E}">
        <p14:creationId xmlns:p14="http://schemas.microsoft.com/office/powerpoint/2010/main" val="1534752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43</a:t>
            </a:fld>
            <a:endParaRPr lang="en-CA"/>
          </a:p>
        </p:txBody>
      </p:sp>
    </p:spTree>
    <p:extLst>
      <p:ext uri="{BB962C8B-B14F-4D97-AF65-F5344CB8AC3E}">
        <p14:creationId xmlns:p14="http://schemas.microsoft.com/office/powerpoint/2010/main" val="3438954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44</a:t>
            </a:fld>
            <a:endParaRPr lang="en-CA"/>
          </a:p>
        </p:txBody>
      </p:sp>
    </p:spTree>
    <p:extLst>
      <p:ext uri="{BB962C8B-B14F-4D97-AF65-F5344CB8AC3E}">
        <p14:creationId xmlns:p14="http://schemas.microsoft.com/office/powerpoint/2010/main" val="3047191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45</a:t>
            </a:fld>
            <a:endParaRPr lang="en-CA"/>
          </a:p>
        </p:txBody>
      </p:sp>
    </p:spTree>
    <p:extLst>
      <p:ext uri="{BB962C8B-B14F-4D97-AF65-F5344CB8AC3E}">
        <p14:creationId xmlns:p14="http://schemas.microsoft.com/office/powerpoint/2010/main" val="3623993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46</a:t>
            </a:fld>
            <a:endParaRPr lang="en-CA"/>
          </a:p>
        </p:txBody>
      </p:sp>
    </p:spTree>
    <p:extLst>
      <p:ext uri="{BB962C8B-B14F-4D97-AF65-F5344CB8AC3E}">
        <p14:creationId xmlns:p14="http://schemas.microsoft.com/office/powerpoint/2010/main" val="2219055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47</a:t>
            </a:fld>
            <a:endParaRPr lang="en-CA"/>
          </a:p>
        </p:txBody>
      </p:sp>
    </p:spTree>
    <p:extLst>
      <p:ext uri="{BB962C8B-B14F-4D97-AF65-F5344CB8AC3E}">
        <p14:creationId xmlns:p14="http://schemas.microsoft.com/office/powerpoint/2010/main" val="2568239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F7221E-57ED-4141-B68E-983F8AFD1C78}" type="slidenum">
              <a:rPr lang="en-CA" smtClean="0"/>
              <a:t>48</a:t>
            </a:fld>
            <a:endParaRPr lang="en-CA"/>
          </a:p>
        </p:txBody>
      </p:sp>
    </p:spTree>
    <p:extLst>
      <p:ext uri="{BB962C8B-B14F-4D97-AF65-F5344CB8AC3E}">
        <p14:creationId xmlns:p14="http://schemas.microsoft.com/office/powerpoint/2010/main" val="534811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49</a:t>
            </a:fld>
            <a:endParaRPr lang="en-CA"/>
          </a:p>
        </p:txBody>
      </p:sp>
    </p:spTree>
    <p:extLst>
      <p:ext uri="{BB962C8B-B14F-4D97-AF65-F5344CB8AC3E}">
        <p14:creationId xmlns:p14="http://schemas.microsoft.com/office/powerpoint/2010/main" val="3294929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a:t>
            </a:fld>
            <a:endParaRPr lang="en-US"/>
          </a:p>
        </p:txBody>
      </p:sp>
    </p:spTree>
    <p:extLst>
      <p:ext uri="{BB962C8B-B14F-4D97-AF65-F5344CB8AC3E}">
        <p14:creationId xmlns:p14="http://schemas.microsoft.com/office/powerpoint/2010/main" val="3382903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50</a:t>
            </a:fld>
            <a:endParaRPr lang="en-CA"/>
          </a:p>
        </p:txBody>
      </p:sp>
    </p:spTree>
    <p:extLst>
      <p:ext uri="{BB962C8B-B14F-4D97-AF65-F5344CB8AC3E}">
        <p14:creationId xmlns:p14="http://schemas.microsoft.com/office/powerpoint/2010/main" val="1693851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51</a:t>
            </a:fld>
            <a:endParaRPr lang="en-CA"/>
          </a:p>
        </p:txBody>
      </p:sp>
    </p:spTree>
    <p:extLst>
      <p:ext uri="{BB962C8B-B14F-4D97-AF65-F5344CB8AC3E}">
        <p14:creationId xmlns:p14="http://schemas.microsoft.com/office/powerpoint/2010/main" val="3647075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52</a:t>
            </a:fld>
            <a:endParaRPr lang="en-CA"/>
          </a:p>
        </p:txBody>
      </p:sp>
    </p:spTree>
    <p:extLst>
      <p:ext uri="{BB962C8B-B14F-4D97-AF65-F5344CB8AC3E}">
        <p14:creationId xmlns:p14="http://schemas.microsoft.com/office/powerpoint/2010/main" val="29087029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53</a:t>
            </a:fld>
            <a:endParaRPr lang="en-CA"/>
          </a:p>
        </p:txBody>
      </p:sp>
    </p:spTree>
    <p:extLst>
      <p:ext uri="{BB962C8B-B14F-4D97-AF65-F5344CB8AC3E}">
        <p14:creationId xmlns:p14="http://schemas.microsoft.com/office/powerpoint/2010/main" val="1052304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54</a:t>
            </a:fld>
            <a:endParaRPr lang="en-CA"/>
          </a:p>
        </p:txBody>
      </p:sp>
    </p:spTree>
    <p:extLst>
      <p:ext uri="{BB962C8B-B14F-4D97-AF65-F5344CB8AC3E}">
        <p14:creationId xmlns:p14="http://schemas.microsoft.com/office/powerpoint/2010/main" val="2053552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55</a:t>
            </a:fld>
            <a:endParaRPr lang="en-CA"/>
          </a:p>
        </p:txBody>
      </p:sp>
    </p:spTree>
    <p:extLst>
      <p:ext uri="{BB962C8B-B14F-4D97-AF65-F5344CB8AC3E}">
        <p14:creationId xmlns:p14="http://schemas.microsoft.com/office/powerpoint/2010/main" val="16187406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56</a:t>
            </a:fld>
            <a:endParaRPr lang="en-CA"/>
          </a:p>
        </p:txBody>
      </p:sp>
    </p:spTree>
    <p:extLst>
      <p:ext uri="{BB962C8B-B14F-4D97-AF65-F5344CB8AC3E}">
        <p14:creationId xmlns:p14="http://schemas.microsoft.com/office/powerpoint/2010/main" val="2874639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57</a:t>
            </a:fld>
            <a:endParaRPr lang="en-CA"/>
          </a:p>
        </p:txBody>
      </p:sp>
    </p:spTree>
    <p:extLst>
      <p:ext uri="{BB962C8B-B14F-4D97-AF65-F5344CB8AC3E}">
        <p14:creationId xmlns:p14="http://schemas.microsoft.com/office/powerpoint/2010/main" val="3605216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58</a:t>
            </a:fld>
            <a:endParaRPr lang="en-CA"/>
          </a:p>
        </p:txBody>
      </p:sp>
    </p:spTree>
    <p:extLst>
      <p:ext uri="{BB962C8B-B14F-4D97-AF65-F5344CB8AC3E}">
        <p14:creationId xmlns:p14="http://schemas.microsoft.com/office/powerpoint/2010/main" val="30488757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59</a:t>
            </a:fld>
            <a:endParaRPr lang="en-CA"/>
          </a:p>
        </p:txBody>
      </p:sp>
    </p:spTree>
    <p:extLst>
      <p:ext uri="{BB962C8B-B14F-4D97-AF65-F5344CB8AC3E}">
        <p14:creationId xmlns:p14="http://schemas.microsoft.com/office/powerpoint/2010/main" val="301369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a:t>
            </a:fld>
            <a:endParaRPr lang="en-CA"/>
          </a:p>
        </p:txBody>
      </p:sp>
    </p:spTree>
    <p:extLst>
      <p:ext uri="{BB962C8B-B14F-4D97-AF65-F5344CB8AC3E}">
        <p14:creationId xmlns:p14="http://schemas.microsoft.com/office/powerpoint/2010/main" val="1093274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60</a:t>
            </a:fld>
            <a:endParaRPr lang="en-CA"/>
          </a:p>
        </p:txBody>
      </p:sp>
    </p:spTree>
    <p:extLst>
      <p:ext uri="{BB962C8B-B14F-4D97-AF65-F5344CB8AC3E}">
        <p14:creationId xmlns:p14="http://schemas.microsoft.com/office/powerpoint/2010/main" val="26707126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61</a:t>
            </a:fld>
            <a:endParaRPr lang="en-CA"/>
          </a:p>
        </p:txBody>
      </p:sp>
    </p:spTree>
    <p:extLst>
      <p:ext uri="{BB962C8B-B14F-4D97-AF65-F5344CB8AC3E}">
        <p14:creationId xmlns:p14="http://schemas.microsoft.com/office/powerpoint/2010/main" val="1409442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62</a:t>
            </a:fld>
            <a:endParaRPr lang="en-CA"/>
          </a:p>
        </p:txBody>
      </p:sp>
    </p:spTree>
    <p:extLst>
      <p:ext uri="{BB962C8B-B14F-4D97-AF65-F5344CB8AC3E}">
        <p14:creationId xmlns:p14="http://schemas.microsoft.com/office/powerpoint/2010/main" val="14870284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63</a:t>
            </a:fld>
            <a:endParaRPr lang="en-CA"/>
          </a:p>
        </p:txBody>
      </p:sp>
    </p:spTree>
    <p:extLst>
      <p:ext uri="{BB962C8B-B14F-4D97-AF65-F5344CB8AC3E}">
        <p14:creationId xmlns:p14="http://schemas.microsoft.com/office/powerpoint/2010/main" val="5265608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64</a:t>
            </a:fld>
            <a:endParaRPr lang="en-CA"/>
          </a:p>
        </p:txBody>
      </p:sp>
    </p:spTree>
    <p:extLst>
      <p:ext uri="{BB962C8B-B14F-4D97-AF65-F5344CB8AC3E}">
        <p14:creationId xmlns:p14="http://schemas.microsoft.com/office/powerpoint/2010/main" val="27110825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65</a:t>
            </a:fld>
            <a:endParaRPr lang="en-CA"/>
          </a:p>
        </p:txBody>
      </p:sp>
    </p:spTree>
    <p:extLst>
      <p:ext uri="{BB962C8B-B14F-4D97-AF65-F5344CB8AC3E}">
        <p14:creationId xmlns:p14="http://schemas.microsoft.com/office/powerpoint/2010/main" val="21552418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66</a:t>
            </a:fld>
            <a:endParaRPr lang="en-CA"/>
          </a:p>
        </p:txBody>
      </p:sp>
    </p:spTree>
    <p:extLst>
      <p:ext uri="{BB962C8B-B14F-4D97-AF65-F5344CB8AC3E}">
        <p14:creationId xmlns:p14="http://schemas.microsoft.com/office/powerpoint/2010/main" val="9754475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67</a:t>
            </a:fld>
            <a:endParaRPr lang="en-CA"/>
          </a:p>
        </p:txBody>
      </p:sp>
    </p:spTree>
    <p:extLst>
      <p:ext uri="{BB962C8B-B14F-4D97-AF65-F5344CB8AC3E}">
        <p14:creationId xmlns:p14="http://schemas.microsoft.com/office/powerpoint/2010/main" val="10685375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68</a:t>
            </a:fld>
            <a:endParaRPr lang="en-CA"/>
          </a:p>
        </p:txBody>
      </p:sp>
    </p:spTree>
    <p:extLst>
      <p:ext uri="{BB962C8B-B14F-4D97-AF65-F5344CB8AC3E}">
        <p14:creationId xmlns:p14="http://schemas.microsoft.com/office/powerpoint/2010/main" val="2221992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69</a:t>
            </a:fld>
            <a:endParaRPr lang="en-CA"/>
          </a:p>
        </p:txBody>
      </p:sp>
    </p:spTree>
    <p:extLst>
      <p:ext uri="{BB962C8B-B14F-4D97-AF65-F5344CB8AC3E}">
        <p14:creationId xmlns:p14="http://schemas.microsoft.com/office/powerpoint/2010/main" val="1995353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are multi-layer networks different than many conventional ML algorithms?</a:t>
            </a:r>
          </a:p>
          <a:p>
            <a:r>
              <a:rPr lang="en-US"/>
              <a:t>https://www.polleverywhere.com/multiple_choice_polls/Nvzwtf86vY1pu4z3EKwAp</a:t>
            </a:r>
          </a:p>
        </p:txBody>
      </p:sp>
      <p:sp>
        <p:nvSpPr>
          <p:cNvPr id="4" name="Slide Number Placeholder 3"/>
          <p:cNvSpPr>
            <a:spLocks noGrp="1"/>
          </p:cNvSpPr>
          <p:nvPr>
            <p:ph type="sldNum" sz="quarter" idx="5"/>
          </p:nvPr>
        </p:nvSpPr>
        <p:spPr/>
        <p:txBody>
          <a:bodyPr/>
          <a:lstStyle/>
          <a:p>
            <a:fld id="{E0F7221E-57ED-4141-B68E-983F8AFD1C78}" type="slidenum">
              <a:rPr lang="en-CA" smtClean="0"/>
              <a:t>7</a:t>
            </a:fld>
            <a:endParaRPr lang="en-CA"/>
          </a:p>
        </p:txBody>
      </p:sp>
    </p:spTree>
    <p:extLst>
      <p:ext uri="{BB962C8B-B14F-4D97-AF65-F5344CB8AC3E}">
        <p14:creationId xmlns:p14="http://schemas.microsoft.com/office/powerpoint/2010/main" val="2077365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70</a:t>
            </a:fld>
            <a:endParaRPr lang="en-CA"/>
          </a:p>
        </p:txBody>
      </p:sp>
    </p:spTree>
    <p:extLst>
      <p:ext uri="{BB962C8B-B14F-4D97-AF65-F5344CB8AC3E}">
        <p14:creationId xmlns:p14="http://schemas.microsoft.com/office/powerpoint/2010/main" val="137556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71</a:t>
            </a:fld>
            <a:endParaRPr lang="en-CA"/>
          </a:p>
        </p:txBody>
      </p:sp>
    </p:spTree>
    <p:extLst>
      <p:ext uri="{BB962C8B-B14F-4D97-AF65-F5344CB8AC3E}">
        <p14:creationId xmlns:p14="http://schemas.microsoft.com/office/powerpoint/2010/main" val="29168426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72</a:t>
            </a:fld>
            <a:endParaRPr lang="en-CA"/>
          </a:p>
        </p:txBody>
      </p:sp>
    </p:spTree>
    <p:extLst>
      <p:ext uri="{BB962C8B-B14F-4D97-AF65-F5344CB8AC3E}">
        <p14:creationId xmlns:p14="http://schemas.microsoft.com/office/powerpoint/2010/main" val="262505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73</a:t>
            </a:fld>
            <a:endParaRPr lang="en-CA"/>
          </a:p>
        </p:txBody>
      </p:sp>
    </p:spTree>
    <p:extLst>
      <p:ext uri="{BB962C8B-B14F-4D97-AF65-F5344CB8AC3E}">
        <p14:creationId xmlns:p14="http://schemas.microsoft.com/office/powerpoint/2010/main" val="41889265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74</a:t>
            </a:fld>
            <a:endParaRPr lang="en-CA"/>
          </a:p>
        </p:txBody>
      </p:sp>
    </p:spTree>
    <p:extLst>
      <p:ext uri="{BB962C8B-B14F-4D97-AF65-F5344CB8AC3E}">
        <p14:creationId xmlns:p14="http://schemas.microsoft.com/office/powerpoint/2010/main" val="4943554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75</a:t>
            </a:fld>
            <a:endParaRPr lang="en-CA"/>
          </a:p>
        </p:txBody>
      </p:sp>
    </p:spTree>
    <p:extLst>
      <p:ext uri="{BB962C8B-B14F-4D97-AF65-F5344CB8AC3E}">
        <p14:creationId xmlns:p14="http://schemas.microsoft.com/office/powerpoint/2010/main" val="172845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76</a:t>
            </a:fld>
            <a:endParaRPr lang="en-CA"/>
          </a:p>
        </p:txBody>
      </p:sp>
    </p:spTree>
    <p:extLst>
      <p:ext uri="{BB962C8B-B14F-4D97-AF65-F5344CB8AC3E}">
        <p14:creationId xmlns:p14="http://schemas.microsoft.com/office/powerpoint/2010/main" val="18496801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77</a:t>
            </a:fld>
            <a:endParaRPr lang="en-CA"/>
          </a:p>
        </p:txBody>
      </p:sp>
    </p:spTree>
    <p:extLst>
      <p:ext uri="{BB962C8B-B14F-4D97-AF65-F5344CB8AC3E}">
        <p14:creationId xmlns:p14="http://schemas.microsoft.com/office/powerpoint/2010/main" val="37366987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78</a:t>
            </a:fld>
            <a:endParaRPr lang="en-CA"/>
          </a:p>
        </p:txBody>
      </p:sp>
    </p:spTree>
    <p:extLst>
      <p:ext uri="{BB962C8B-B14F-4D97-AF65-F5344CB8AC3E}">
        <p14:creationId xmlns:p14="http://schemas.microsoft.com/office/powerpoint/2010/main" val="4131294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79</a:t>
            </a:fld>
            <a:endParaRPr lang="en-CA"/>
          </a:p>
        </p:txBody>
      </p:sp>
    </p:spTree>
    <p:extLst>
      <p:ext uri="{BB962C8B-B14F-4D97-AF65-F5344CB8AC3E}">
        <p14:creationId xmlns:p14="http://schemas.microsoft.com/office/powerpoint/2010/main" val="2890227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a:t>
            </a:fld>
            <a:endParaRPr lang="en-CA"/>
          </a:p>
        </p:txBody>
      </p:sp>
    </p:spTree>
    <p:extLst>
      <p:ext uri="{BB962C8B-B14F-4D97-AF65-F5344CB8AC3E}">
        <p14:creationId xmlns:p14="http://schemas.microsoft.com/office/powerpoint/2010/main" val="34194305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80</a:t>
            </a:fld>
            <a:endParaRPr lang="en-US"/>
          </a:p>
        </p:txBody>
      </p:sp>
    </p:spTree>
    <p:extLst>
      <p:ext uri="{BB962C8B-B14F-4D97-AF65-F5344CB8AC3E}">
        <p14:creationId xmlns:p14="http://schemas.microsoft.com/office/powerpoint/2010/main" val="25750553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81</a:t>
            </a:fld>
            <a:endParaRPr lang="en-US"/>
          </a:p>
        </p:txBody>
      </p:sp>
    </p:spTree>
    <p:extLst>
      <p:ext uri="{BB962C8B-B14F-4D97-AF65-F5344CB8AC3E}">
        <p14:creationId xmlns:p14="http://schemas.microsoft.com/office/powerpoint/2010/main" val="16095536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82</a:t>
            </a:fld>
            <a:endParaRPr lang="en-US"/>
          </a:p>
        </p:txBody>
      </p:sp>
    </p:spTree>
    <p:extLst>
      <p:ext uri="{BB962C8B-B14F-4D97-AF65-F5344CB8AC3E}">
        <p14:creationId xmlns:p14="http://schemas.microsoft.com/office/powerpoint/2010/main" val="3922289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p>
          <a:p>
            <a:r>
              <a:rPr lang="en-US" baseline="0" dirty="0"/>
              <a:t>Decide when to insert </a:t>
            </a:r>
            <a:r>
              <a:rPr lang="en-US" baseline="0" dirty="0" err="1"/>
              <a:t>imformation</a:t>
            </a:r>
            <a:r>
              <a:rPr lang="en-US" baseline="0" dirty="0"/>
              <a:t> from input into the “backbone”</a:t>
            </a:r>
          </a:p>
        </p:txBody>
      </p:sp>
      <p:sp>
        <p:nvSpPr>
          <p:cNvPr id="4" name="Slide Number Placeholder 3"/>
          <p:cNvSpPr>
            <a:spLocks noGrp="1"/>
          </p:cNvSpPr>
          <p:nvPr>
            <p:ph type="sldNum" sz="quarter" idx="10"/>
          </p:nvPr>
        </p:nvSpPr>
        <p:spPr/>
        <p:txBody>
          <a:bodyPr/>
          <a:lstStyle/>
          <a:p>
            <a:fld id="{3C13DECC-3D0A-4344-8A7A-D80521E6A2D1}" type="slidenum">
              <a:rPr lang="en-US" smtClean="0"/>
              <a:t>83</a:t>
            </a:fld>
            <a:endParaRPr lang="en-US"/>
          </a:p>
        </p:txBody>
      </p:sp>
    </p:spTree>
    <p:extLst>
      <p:ext uri="{BB962C8B-B14F-4D97-AF65-F5344CB8AC3E}">
        <p14:creationId xmlns:p14="http://schemas.microsoft.com/office/powerpoint/2010/main" val="34716552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 is transferred down</a:t>
            </a:r>
            <a:r>
              <a:rPr lang="en-US" baseline="0" dirty="0"/>
              <a:t> the chain, not just propagated</a:t>
            </a:r>
          </a:p>
          <a:p>
            <a:r>
              <a:rPr lang="en-US" baseline="0" dirty="0"/>
              <a:t>Decide when to insert </a:t>
            </a:r>
            <a:r>
              <a:rPr lang="en-US" baseline="0" dirty="0" err="1"/>
              <a:t>imformation</a:t>
            </a:r>
            <a:r>
              <a:rPr lang="en-US" baseline="0" dirty="0"/>
              <a:t> from input into the “backbone”</a:t>
            </a:r>
          </a:p>
        </p:txBody>
      </p:sp>
      <p:sp>
        <p:nvSpPr>
          <p:cNvPr id="4" name="Slide Number Placeholder 3"/>
          <p:cNvSpPr>
            <a:spLocks noGrp="1"/>
          </p:cNvSpPr>
          <p:nvPr>
            <p:ph type="sldNum" sz="quarter" idx="10"/>
          </p:nvPr>
        </p:nvSpPr>
        <p:spPr/>
        <p:txBody>
          <a:bodyPr/>
          <a:lstStyle/>
          <a:p>
            <a:fld id="{3C13DECC-3D0A-4344-8A7A-D80521E6A2D1}" type="slidenum">
              <a:rPr lang="en-US" smtClean="0"/>
              <a:t>84</a:t>
            </a:fld>
            <a:endParaRPr lang="en-US"/>
          </a:p>
        </p:txBody>
      </p:sp>
    </p:spTree>
    <p:extLst>
      <p:ext uri="{BB962C8B-B14F-4D97-AF65-F5344CB8AC3E}">
        <p14:creationId xmlns:p14="http://schemas.microsoft.com/office/powerpoint/2010/main" val="644858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85</a:t>
            </a:fld>
            <a:endParaRPr lang="en-CA"/>
          </a:p>
        </p:txBody>
      </p:sp>
    </p:spTree>
    <p:extLst>
      <p:ext uri="{BB962C8B-B14F-4D97-AF65-F5344CB8AC3E}">
        <p14:creationId xmlns:p14="http://schemas.microsoft.com/office/powerpoint/2010/main" val="36478555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86</a:t>
            </a:fld>
            <a:endParaRPr lang="en-CA"/>
          </a:p>
        </p:txBody>
      </p:sp>
    </p:spTree>
    <p:extLst>
      <p:ext uri="{BB962C8B-B14F-4D97-AF65-F5344CB8AC3E}">
        <p14:creationId xmlns:p14="http://schemas.microsoft.com/office/powerpoint/2010/main" val="32540712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87</a:t>
            </a:fld>
            <a:endParaRPr lang="en-CA"/>
          </a:p>
        </p:txBody>
      </p:sp>
    </p:spTree>
    <p:extLst>
      <p:ext uri="{BB962C8B-B14F-4D97-AF65-F5344CB8AC3E}">
        <p14:creationId xmlns:p14="http://schemas.microsoft.com/office/powerpoint/2010/main" val="2517033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of these architectures is appropriate for image captioning?</a:t>
            </a:r>
          </a:p>
          <a:p>
            <a:r>
              <a:rPr lang="en-US"/>
              <a:t>https://www.polleverywhere.com/multiple_choice_polls/sAiWvGWkkmI7MRUjMqW0Y</a:t>
            </a:r>
          </a:p>
        </p:txBody>
      </p:sp>
      <p:sp>
        <p:nvSpPr>
          <p:cNvPr id="4" name="Slide Number Placeholder 3"/>
          <p:cNvSpPr>
            <a:spLocks noGrp="1"/>
          </p:cNvSpPr>
          <p:nvPr>
            <p:ph type="sldNum" sz="quarter" idx="5"/>
          </p:nvPr>
        </p:nvSpPr>
        <p:spPr/>
        <p:txBody>
          <a:bodyPr/>
          <a:lstStyle/>
          <a:p>
            <a:fld id="{E0F7221E-57ED-4141-B68E-983F8AFD1C78}" type="slidenum">
              <a:rPr lang="en-CA" smtClean="0"/>
              <a:t>88</a:t>
            </a:fld>
            <a:endParaRPr lang="en-CA"/>
          </a:p>
        </p:txBody>
      </p:sp>
    </p:spTree>
    <p:extLst>
      <p:ext uri="{BB962C8B-B14F-4D97-AF65-F5344CB8AC3E}">
        <p14:creationId xmlns:p14="http://schemas.microsoft.com/office/powerpoint/2010/main" val="16688771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89</a:t>
            </a:fld>
            <a:endParaRPr lang="en-CA"/>
          </a:p>
        </p:txBody>
      </p:sp>
    </p:spTree>
    <p:extLst>
      <p:ext uri="{BB962C8B-B14F-4D97-AF65-F5344CB8AC3E}">
        <p14:creationId xmlns:p14="http://schemas.microsoft.com/office/powerpoint/2010/main" val="3152802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7039F7-9394-A245-B939-DF533F2CB6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05055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90</a:t>
            </a:fld>
            <a:endParaRPr lang="en-CA"/>
          </a:p>
        </p:txBody>
      </p:sp>
    </p:spTree>
    <p:extLst>
      <p:ext uri="{BB962C8B-B14F-4D97-AF65-F5344CB8AC3E}">
        <p14:creationId xmlns:p14="http://schemas.microsoft.com/office/powerpoint/2010/main" val="7608856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91</a:t>
            </a:fld>
            <a:endParaRPr lang="en-CA"/>
          </a:p>
        </p:txBody>
      </p:sp>
    </p:spTree>
    <p:extLst>
      <p:ext uri="{BB962C8B-B14F-4D97-AF65-F5344CB8AC3E}">
        <p14:creationId xmlns:p14="http://schemas.microsoft.com/office/powerpoint/2010/main" val="38063145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92</a:t>
            </a:fld>
            <a:endParaRPr lang="en-CA"/>
          </a:p>
        </p:txBody>
      </p:sp>
    </p:spTree>
    <p:extLst>
      <p:ext uri="{BB962C8B-B14F-4D97-AF65-F5344CB8AC3E}">
        <p14:creationId xmlns:p14="http://schemas.microsoft.com/office/powerpoint/2010/main" val="16809791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93</a:t>
            </a:fld>
            <a:endParaRPr lang="en-CA"/>
          </a:p>
        </p:txBody>
      </p:sp>
    </p:spTree>
    <p:extLst>
      <p:ext uri="{BB962C8B-B14F-4D97-AF65-F5344CB8AC3E}">
        <p14:creationId xmlns:p14="http://schemas.microsoft.com/office/powerpoint/2010/main" val="37796387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94</a:t>
            </a:fld>
            <a:endParaRPr lang="en-CA"/>
          </a:p>
        </p:txBody>
      </p:sp>
    </p:spTree>
    <p:extLst>
      <p:ext uri="{BB962C8B-B14F-4D97-AF65-F5344CB8AC3E}">
        <p14:creationId xmlns:p14="http://schemas.microsoft.com/office/powerpoint/2010/main" val="3862389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95</a:t>
            </a:fld>
            <a:endParaRPr lang="en-CA"/>
          </a:p>
        </p:txBody>
      </p:sp>
    </p:spTree>
    <p:extLst>
      <p:ext uri="{BB962C8B-B14F-4D97-AF65-F5344CB8AC3E}">
        <p14:creationId xmlns:p14="http://schemas.microsoft.com/office/powerpoint/2010/main" val="17410288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96</a:t>
            </a:fld>
            <a:endParaRPr lang="en-CA"/>
          </a:p>
        </p:txBody>
      </p:sp>
    </p:spTree>
    <p:extLst>
      <p:ext uri="{BB962C8B-B14F-4D97-AF65-F5344CB8AC3E}">
        <p14:creationId xmlns:p14="http://schemas.microsoft.com/office/powerpoint/2010/main" val="8625714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97</a:t>
            </a:fld>
            <a:endParaRPr lang="en-CA"/>
          </a:p>
        </p:txBody>
      </p:sp>
    </p:spTree>
    <p:extLst>
      <p:ext uri="{BB962C8B-B14F-4D97-AF65-F5344CB8AC3E}">
        <p14:creationId xmlns:p14="http://schemas.microsoft.com/office/powerpoint/2010/main" val="18402504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98</a:t>
            </a:fld>
            <a:endParaRPr lang="en-CA"/>
          </a:p>
        </p:txBody>
      </p:sp>
    </p:spTree>
    <p:extLst>
      <p:ext uri="{BB962C8B-B14F-4D97-AF65-F5344CB8AC3E}">
        <p14:creationId xmlns:p14="http://schemas.microsoft.com/office/powerpoint/2010/main" val="9078199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F7221E-57ED-4141-B68E-983F8AFD1C78}" type="slidenum">
              <a:rPr lang="en-CA" smtClean="0"/>
              <a:t>99</a:t>
            </a:fld>
            <a:endParaRPr lang="en-CA"/>
          </a:p>
        </p:txBody>
      </p:sp>
    </p:spTree>
    <p:extLst>
      <p:ext uri="{BB962C8B-B14F-4D97-AF65-F5344CB8AC3E}">
        <p14:creationId xmlns:p14="http://schemas.microsoft.com/office/powerpoint/2010/main" val="124749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C626B8-7ECB-48A5-9B9A-A642E47A43A2}"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67153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F62C88-A727-4C00-9408-ED1F61E24443}"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29003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ACFB7-708A-4C9B-ABFB-87BAA5293C79}"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848633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B11B6AC1-1697-9F4C-8EB5-11D79C23A3EF}" type="datetime1">
              <a:t>7/14/19</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61759963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1" y="1828800"/>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A0549100-CA27-4D47-8D3B-A4672F1C29C8}" type="datetime1">
              <a:t>7/14/19</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790197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304B0FE-86C6-744A-A8A3-BDF9168142D7}" type="datetime1">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68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614EBDD-FC87-C34E-9418-1BBC59FE12B6}" type="datetime1">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183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AE84ED6C-7B1A-474C-8B2F-B6F8DAC3E959}" type="datetime1">
              <a:t>7/14/19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9320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F98DBAB-A687-6543-9844-00A723E3E228}" type="datetime1">
              <a:t>7/14/19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60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1E0851B-79A1-E246-AF4C-E5F49DC28E4A}" type="datetime1">
              <a:t>7/14/19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711978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8F1BD66-8023-8443-A91D-4C92700BB91B}" type="datetime1">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5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BD79AC-B4F5-4342-9275-AF00FC9311E9}"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2469171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5DCFC3F-1C5A-CD49-843F-2297035757E2}" type="datetime1">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58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BACA605-DE54-514C-A7D8-2060EFDBA6AC}" type="datetime1">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2635100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F8375A3-D071-1F44-BA8A-F4FDFE8BC158}" type="datetime1">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12128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BCED3E41-E2DE-48B7-AD25-2C05D8372D60}" type="datetime4">
              <a:rPr lang="en-US" smtClean="0"/>
              <a:pPr/>
              <a:t>July 14, 2019</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739C4FB-7D33-419B-8833-D1372BFD11C8}" type="slidenum">
              <a:rPr lang="en-US" smtClean="0"/>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extLst>
      <p:ext uri="{BB962C8B-B14F-4D97-AF65-F5344CB8AC3E}">
        <p14:creationId xmlns:p14="http://schemas.microsoft.com/office/powerpoint/2010/main" val="38476973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7/14/19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593064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July 14, 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3917386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9A13538-6727-E34D-AF87-C8A5A06F92D2}" type="datetimeFigureOut">
              <a:rPr lang="en-US" smtClean="0"/>
              <a:t>7/14/19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0305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9A13538-6727-E34D-AF87-C8A5A06F92D2}" type="datetimeFigureOut">
              <a:rPr lang="en-US" smtClean="0"/>
              <a:t>7/14/19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4057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A13538-6727-E34D-AF87-C8A5A06F92D2}" type="datetimeFigureOut">
              <a:rPr lang="en-US" smtClean="0"/>
              <a:t>7/14/19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5570842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7/14/19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4070159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4AE003-6744-4B0F-9A83-8A306D101964}" type="datetime1">
              <a:rPr lang="en-CA" smtClean="0"/>
              <a:t>2019-07-14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40252981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7/14/19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39829424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7/14/19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2419583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7/14/19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1338599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A13538-6727-E34D-AF87-C8A5A06F92D2}" type="datetimeFigureOut">
              <a:rPr lang="en-US" smtClean="0"/>
              <a:t>7/14/19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17970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67B7F5-78DF-4D8C-8B56-EF82F896AAD4}" type="datetime1">
              <a:rPr lang="en-CA" smtClean="0"/>
              <a:t>2019-07-14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287976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E53FA7-71A2-490F-93CF-FC58C5CEF4A1}" type="datetime1">
              <a:rPr lang="en-CA" smtClean="0"/>
              <a:t>2019-07-14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497874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5DDF4B-ADBD-4DA4-A383-CCAF556A8DAB}" type="datetime1">
              <a:rPr lang="en-CA" smtClean="0"/>
              <a:t>2019-07-14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71629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0B60E3-EA96-4F6A-9CD3-CAED085DF959}" type="datetime1">
              <a:rPr lang="en-CA" smtClean="0"/>
              <a:t>2019-07-14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43839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5B3BA0-0C68-45FC-804D-B1D205AF53FA}" type="datetime1">
              <a:rPr lang="en-CA" smtClean="0"/>
              <a:t>2019-07-14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576216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AD016-AF45-469A-BD6E-711B2917C0C8}" type="datetime1">
              <a:rPr lang="en-CA" smtClean="0"/>
              <a:t>2019-07-14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77059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7.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32F62-32EC-489C-A920-70F3BC7CB5A5}" type="datetime1">
              <a:rPr lang="en-CA" smtClean="0"/>
              <a:t>2019-07-14</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F3095-738A-4790-83C5-52C005F4D7A2}" type="slidenum">
              <a:rPr lang="en-CA" smtClean="0"/>
              <a:t>‹#›</a:t>
            </a:fld>
            <a:endParaRPr lang="en-CA"/>
          </a:p>
        </p:txBody>
      </p:sp>
    </p:spTree>
    <p:extLst>
      <p:ext uri="{BB962C8B-B14F-4D97-AF65-F5344CB8AC3E}">
        <p14:creationId xmlns:p14="http://schemas.microsoft.com/office/powerpoint/2010/main" val="1882463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90F801E3-5C4A-7D4E-9474-4CEE600B4E51}" type="datetime1">
              <a:t>7/14/19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Bill Howe, UW</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extLst>
      <p:ext uri="{BB962C8B-B14F-4D97-AF65-F5344CB8AC3E}">
        <p14:creationId xmlns:p14="http://schemas.microsoft.com/office/powerpoint/2010/main" val="1254686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09A13538-6727-E34D-AF87-C8A5A06F92D2}" type="datetimeFigureOut">
              <a:rPr lang="en-US" smtClean="0"/>
              <a:t>7/14/19</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3854F61-4EB2-064B-9FEB-93EFAD73A181}" type="slidenum">
              <a:rPr lang="en-US" smtClean="0"/>
              <a:t>‹#›</a:t>
            </a:fld>
            <a:endParaRPr lang="en-US"/>
          </a:p>
        </p:txBody>
      </p:sp>
    </p:spTree>
    <p:extLst>
      <p:ext uri="{BB962C8B-B14F-4D97-AF65-F5344CB8AC3E}">
        <p14:creationId xmlns:p14="http://schemas.microsoft.com/office/powerpoint/2010/main" val="23642017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hyperlink" Target="https://en.wikipedia.org/wiki/Activation_function" TargetMode="Externa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36.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5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4.xml"/><Relationship Id="rId5" Type="http://schemas.openxmlformats.org/officeDocument/2006/relationships/hyperlink" Target="https://www.cs.toronto.edu/~hinton/absps/JMLRdropout.pdf" TargetMode="Externa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61.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53.tmp"/><Relationship Id="rId13" Type="http://schemas.openxmlformats.org/officeDocument/2006/relationships/image" Target="../media/image58.png"/><Relationship Id="rId18" Type="http://schemas.openxmlformats.org/officeDocument/2006/relationships/image" Target="../media/image63.tmp"/><Relationship Id="rId3" Type="http://schemas.openxmlformats.org/officeDocument/2006/relationships/image" Target="../media/image48.tmp"/><Relationship Id="rId7" Type="http://schemas.openxmlformats.org/officeDocument/2006/relationships/image" Target="../media/image52.tmp"/><Relationship Id="rId12" Type="http://schemas.openxmlformats.org/officeDocument/2006/relationships/image" Target="../media/image57.tmp"/><Relationship Id="rId17" Type="http://schemas.openxmlformats.org/officeDocument/2006/relationships/image" Target="../media/image62.tmp"/><Relationship Id="rId2" Type="http://schemas.openxmlformats.org/officeDocument/2006/relationships/notesSlide" Target="../notesSlides/notesSlide26.xml"/><Relationship Id="rId16" Type="http://schemas.openxmlformats.org/officeDocument/2006/relationships/image" Target="../media/image61.tmp"/><Relationship Id="rId1" Type="http://schemas.openxmlformats.org/officeDocument/2006/relationships/slideLayout" Target="../slideLayouts/slideLayout2.xml"/><Relationship Id="rId6" Type="http://schemas.openxmlformats.org/officeDocument/2006/relationships/image" Target="../media/image51.tmp"/><Relationship Id="rId11" Type="http://schemas.openxmlformats.org/officeDocument/2006/relationships/image" Target="../media/image56.png"/><Relationship Id="rId5" Type="http://schemas.openxmlformats.org/officeDocument/2006/relationships/image" Target="../media/image50.tmp"/><Relationship Id="rId15" Type="http://schemas.openxmlformats.org/officeDocument/2006/relationships/image" Target="../media/image60.tmp"/><Relationship Id="rId10" Type="http://schemas.openxmlformats.org/officeDocument/2006/relationships/image" Target="../media/image55.tmp"/><Relationship Id="rId4" Type="http://schemas.openxmlformats.org/officeDocument/2006/relationships/image" Target="../media/image49.tmp"/><Relationship Id="rId9" Type="http://schemas.openxmlformats.org/officeDocument/2006/relationships/image" Target="../media/image54.tmp"/><Relationship Id="rId14" Type="http://schemas.openxmlformats.org/officeDocument/2006/relationships/image" Target="../media/image59.tmp"/></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01.png"/><Relationship Id="rId13" Type="http://schemas.openxmlformats.org/officeDocument/2006/relationships/image" Target="../media/image451.png"/><Relationship Id="rId3" Type="http://schemas.openxmlformats.org/officeDocument/2006/relationships/image" Target="../media/image350.png"/><Relationship Id="rId7" Type="http://schemas.openxmlformats.org/officeDocument/2006/relationships/image" Target="../media/image391.png"/><Relationship Id="rId12" Type="http://schemas.openxmlformats.org/officeDocument/2006/relationships/image" Target="../media/image441.png"/><Relationship Id="rId17" Type="http://schemas.openxmlformats.org/officeDocument/2006/relationships/image" Target="../media/image491.png"/><Relationship Id="rId2" Type="http://schemas.openxmlformats.org/officeDocument/2006/relationships/notesSlide" Target="../notesSlides/notesSlide29.xml"/><Relationship Id="rId16" Type="http://schemas.openxmlformats.org/officeDocument/2006/relationships/image" Target="../media/image481.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431.png"/><Relationship Id="rId5" Type="http://schemas.openxmlformats.org/officeDocument/2006/relationships/image" Target="../media/image370.png"/><Relationship Id="rId15" Type="http://schemas.openxmlformats.org/officeDocument/2006/relationships/image" Target="../media/image471.png"/><Relationship Id="rId10" Type="http://schemas.openxmlformats.org/officeDocument/2006/relationships/image" Target="../media/image421.png"/><Relationship Id="rId4" Type="http://schemas.openxmlformats.org/officeDocument/2006/relationships/image" Target="../media/image360.png"/><Relationship Id="rId9" Type="http://schemas.openxmlformats.org/officeDocument/2006/relationships/image" Target="../media/image411.png"/><Relationship Id="rId1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70.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6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50.png"/><Relationship Id="rId5" Type="http://schemas.openxmlformats.org/officeDocument/2006/relationships/image" Target="../media/image410.png"/><Relationship Id="rId10" Type="http://schemas.openxmlformats.org/officeDocument/2006/relationships/image" Target="../media/image340.png"/><Relationship Id="rId4" Type="http://schemas.openxmlformats.org/officeDocument/2006/relationships/image" Target="../media/image400.png"/><Relationship Id="rId9" Type="http://schemas.openxmlformats.org/officeDocument/2006/relationships/image" Target="../media/image330.png"/><Relationship Id="rId14" Type="http://schemas.openxmlformats.org/officeDocument/2006/relationships/image" Target="../media/image480.png"/></Relationships>
</file>

<file path=ppt/slides/_rels/slide3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70.png"/><Relationship Id="rId3" Type="http://schemas.openxmlformats.org/officeDocument/2006/relationships/image" Target="../media/image490.png"/><Relationship Id="rId7" Type="http://schemas.openxmlformats.org/officeDocument/2006/relationships/image" Target="../media/image430.png"/><Relationship Id="rId12" Type="http://schemas.openxmlformats.org/officeDocument/2006/relationships/image" Target="../media/image46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50.png"/><Relationship Id="rId5" Type="http://schemas.openxmlformats.org/officeDocument/2006/relationships/image" Target="../media/image410.png"/><Relationship Id="rId10" Type="http://schemas.openxmlformats.org/officeDocument/2006/relationships/image" Target="../media/image340.png"/><Relationship Id="rId4" Type="http://schemas.openxmlformats.org/officeDocument/2006/relationships/image" Target="../media/image400.png"/><Relationship Id="rId9" Type="http://schemas.openxmlformats.org/officeDocument/2006/relationships/image" Target="../media/image330.png"/><Relationship Id="rId1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72.tmp"/><Relationship Id="rId13" Type="http://schemas.openxmlformats.org/officeDocument/2006/relationships/image" Target="../media/image561.png"/><Relationship Id="rId3" Type="http://schemas.openxmlformats.org/officeDocument/2006/relationships/image" Target="../media/image67.tmp"/><Relationship Id="rId7" Type="http://schemas.openxmlformats.org/officeDocument/2006/relationships/image" Target="../media/image71.tmp"/><Relationship Id="rId12"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0.tmp"/><Relationship Id="rId11" Type="http://schemas.openxmlformats.org/officeDocument/2006/relationships/image" Target="../media/image540.png"/><Relationship Id="rId5" Type="http://schemas.openxmlformats.org/officeDocument/2006/relationships/image" Target="../media/image69.tmp"/><Relationship Id="rId15" Type="http://schemas.openxmlformats.org/officeDocument/2006/relationships/image" Target="../media/image73.tmp"/><Relationship Id="rId10" Type="http://schemas.openxmlformats.org/officeDocument/2006/relationships/image" Target="../media/image531.png"/><Relationship Id="rId4" Type="http://schemas.openxmlformats.org/officeDocument/2006/relationships/image" Target="../media/image68.tmp"/><Relationship Id="rId9" Type="http://schemas.openxmlformats.org/officeDocument/2006/relationships/image" Target="../media/image52.png"/><Relationship Id="rId14" Type="http://schemas.openxmlformats.org/officeDocument/2006/relationships/image" Target="../media/image571.png"/></Relationships>
</file>

<file path=ppt/slides/_rels/slide33.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20.png"/><Relationship Id="rId18" Type="http://schemas.openxmlformats.org/officeDocument/2006/relationships/image" Target="../media/image67.png"/><Relationship Id="rId3" Type="http://schemas.openxmlformats.org/officeDocument/2006/relationships/image" Target="../media/image520.png"/><Relationship Id="rId7" Type="http://schemas.openxmlformats.org/officeDocument/2006/relationships/image" Target="../media/image560.png"/><Relationship Id="rId12" Type="http://schemas.openxmlformats.org/officeDocument/2006/relationships/image" Target="../media/image610.png"/><Relationship Id="rId17" Type="http://schemas.openxmlformats.org/officeDocument/2006/relationships/image" Target="../media/image660.png"/><Relationship Id="rId2" Type="http://schemas.openxmlformats.org/officeDocument/2006/relationships/notesSlide" Target="../notesSlides/notesSlide33.xml"/><Relationship Id="rId16"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550.png"/><Relationship Id="rId11" Type="http://schemas.openxmlformats.org/officeDocument/2006/relationships/image" Target="../media/image60.png"/><Relationship Id="rId5" Type="http://schemas.openxmlformats.org/officeDocument/2006/relationships/image" Target="../media/image581.png"/><Relationship Id="rId15" Type="http://schemas.openxmlformats.org/officeDocument/2006/relationships/image" Target="../media/image640.png"/><Relationship Id="rId10" Type="http://schemas.openxmlformats.org/officeDocument/2006/relationships/image" Target="../media/image59.png"/><Relationship Id="rId19" Type="http://schemas.openxmlformats.org/officeDocument/2006/relationships/image" Target="../media/image680.png"/><Relationship Id="rId4" Type="http://schemas.openxmlformats.org/officeDocument/2006/relationships/image" Target="../media/image530.png"/><Relationship Id="rId9" Type="http://schemas.openxmlformats.org/officeDocument/2006/relationships/image" Target="../media/image580.png"/><Relationship Id="rId14" Type="http://schemas.openxmlformats.org/officeDocument/2006/relationships/image" Target="../media/image630.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tmp"/></Relationships>
</file>

<file path=ppt/slides/_rels/slide3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3.tm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notesSlide" Target="../notesSlides/notesSlide59.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8.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60.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88.emf"/><Relationship Id="rId4"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notesSlide" Target="../notesSlides/notesSlide61.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88.emf"/><Relationship Id="rId4" Type="http://schemas.openxmlformats.org/officeDocument/2006/relationships/oleObject" Target="../embeddings/oleObject7.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hyperlink" Target="http://deeplearning.net/tutorial/lstm.html"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deeplearning.net/tutorial/lstm.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arxiv.org/pdf/1411.4555.pdf"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68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661.png"/><Relationship Id="rId4" Type="http://schemas.openxmlformats.org/officeDocument/2006/relationships/image" Target="../media/image651.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230.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3.pn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1EC6-8813-4149-9BD5-53B6BF9528FB}"/>
              </a:ext>
            </a:extLst>
          </p:cNvPr>
          <p:cNvSpPr>
            <a:spLocks noGrp="1"/>
          </p:cNvSpPr>
          <p:nvPr>
            <p:ph type="ctrTitle"/>
          </p:nvPr>
        </p:nvSpPr>
        <p:spPr/>
        <p:txBody>
          <a:bodyPr/>
          <a:lstStyle/>
          <a:p>
            <a:r>
              <a:rPr lang="en-US" dirty="0"/>
              <a:t>Background on Deep Learning</a:t>
            </a:r>
          </a:p>
        </p:txBody>
      </p:sp>
      <p:sp>
        <p:nvSpPr>
          <p:cNvPr id="3" name="Subtitle 2">
            <a:extLst>
              <a:ext uri="{FF2B5EF4-FFF2-40B4-BE49-F238E27FC236}">
                <a16:creationId xmlns:a16="http://schemas.microsoft.com/office/drawing/2014/main" id="{B8942501-28E0-2244-8246-C36959B59D71}"/>
              </a:ext>
            </a:extLst>
          </p:cNvPr>
          <p:cNvSpPr>
            <a:spLocks noGrp="1"/>
          </p:cNvSpPr>
          <p:nvPr>
            <p:ph type="subTitle" idx="1"/>
          </p:nvPr>
        </p:nvSpPr>
        <p:spPr/>
        <p:txBody>
          <a:bodyPr/>
          <a:lstStyle/>
          <a:p>
            <a:r>
              <a:rPr lang="en-US" dirty="0"/>
              <a:t>Urban Analytics Summer School</a:t>
            </a:r>
          </a:p>
          <a:p>
            <a:endParaRPr lang="en-US" dirty="0"/>
          </a:p>
          <a:p>
            <a:r>
              <a:rPr lang="en-US" dirty="0"/>
              <a:t>Bill Howe</a:t>
            </a:r>
          </a:p>
        </p:txBody>
      </p:sp>
      <p:sp>
        <p:nvSpPr>
          <p:cNvPr id="4" name="Footer Placeholder 3">
            <a:extLst>
              <a:ext uri="{FF2B5EF4-FFF2-40B4-BE49-F238E27FC236}">
                <a16:creationId xmlns:a16="http://schemas.microsoft.com/office/drawing/2014/main" id="{81EC41E6-604E-FC45-BB72-F1825CF9B12D}"/>
              </a:ext>
            </a:extLst>
          </p:cNvPr>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Frutiger 55 Roman"/>
                <a:ea typeface="ＭＳ Ｐゴシック" charset="-128"/>
              </a:rPr>
              <a:t>Bill Howe, UW</a:t>
            </a:r>
          </a:p>
        </p:txBody>
      </p:sp>
      <p:sp>
        <p:nvSpPr>
          <p:cNvPr id="5" name="Slide Number Placeholder 4">
            <a:extLst>
              <a:ext uri="{FF2B5EF4-FFF2-40B4-BE49-F238E27FC236}">
                <a16:creationId xmlns:a16="http://schemas.microsoft.com/office/drawing/2014/main" id="{48E087A9-8296-FA40-B070-AF7BF9158806}"/>
              </a:ext>
            </a:extLst>
          </p:cNvPr>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92883AC-E72C-294B-86D2-A63D5043FD85}" type="slidenum">
              <a:rPr kumimoji="0" lang="en-US" sz="1200" b="0" i="0" u="none" strike="noStrike" kern="1200" cap="none" spc="0" normalizeH="0" baseline="0" noProof="0" smtClean="0">
                <a:ln>
                  <a:noFill/>
                </a:ln>
                <a:solidFill>
                  <a:srgbClr val="FFFFFF"/>
                </a:solidFill>
                <a:effectLst/>
                <a:uLnTx/>
                <a:uFillTx/>
                <a:latin typeface="Frutiger 55 Roman"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FFFFFF"/>
              </a:solidFill>
              <a:effectLst/>
              <a:uLnTx/>
              <a:uFillTx/>
              <a:latin typeface="Frutiger 55 Roman" charset="0"/>
              <a:ea typeface="ＭＳ Ｐゴシック" charset="0"/>
            </a:endParaRPr>
          </a:p>
        </p:txBody>
      </p:sp>
    </p:spTree>
    <p:extLst>
      <p:ext uri="{BB962C8B-B14F-4D97-AF65-F5344CB8AC3E}">
        <p14:creationId xmlns:p14="http://schemas.microsoft.com/office/powerpoint/2010/main" val="118396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Training</a:t>
            </a:r>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a:ea typeface="+mn-ea"/>
                <a:cs typeface="+mn-cs"/>
              </a:rPr>
              <a:t>Sample labeled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a:ea typeface="+mn-ea"/>
                <a:cs typeface="+mn-cs"/>
              </a:rPr>
              <a:t>(</a:t>
            </a:r>
            <a:r>
              <a:rPr kumimoji="0" lang="en-US" sz="2000" b="1" i="0" u="none" strike="noStrike" kern="1200" cap="none" spc="0" normalizeH="0" baseline="0" noProof="0" dirty="0">
                <a:ln>
                  <a:noFill/>
                </a:ln>
                <a:solidFill>
                  <a:prstClr val="white"/>
                </a:solidFill>
                <a:effectLst/>
                <a:uLnTx/>
                <a:uFillTx/>
                <a:latin typeface="Century Gothic"/>
                <a:ea typeface="+mn-ea"/>
                <a:cs typeface="+mn-cs"/>
              </a:rPr>
              <a:t>batch</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Forward</a:t>
            </a:r>
            <a:r>
              <a:rPr kumimoji="0" lang="en-US" sz="2000" b="0" i="0" u="none" strike="noStrike" kern="1200" cap="none" spc="0" normalizeH="0" baseline="0" noProof="0" dirty="0">
                <a:ln>
                  <a:noFill/>
                </a:ln>
                <a:solidFill>
                  <a:prstClr val="white"/>
                </a:solidFill>
                <a:effectLst/>
                <a:uLnTx/>
                <a:uFillTx/>
                <a:latin typeface="Century Gothic"/>
                <a:ea typeface="+mn-ea"/>
                <a:cs typeface="+mn-cs"/>
              </a:rPr>
              <a:t> </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it through the network, get predictions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Back-propagate</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 the errors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Update</a:t>
            </a:r>
            <a:r>
              <a:rPr kumimoji="0" lang="en-US" sz="2000" b="0" i="0" u="none" strike="noStrike" kern="1200" cap="none" spc="0" normalizeH="0" baseline="0" noProof="0" dirty="0">
                <a:ln>
                  <a:noFill/>
                </a:ln>
                <a:solidFill>
                  <a:prstClr val="white"/>
                </a:solidFill>
                <a:effectLst/>
                <a:uLnTx/>
                <a:uFillTx/>
                <a:latin typeface="Century Gothic"/>
                <a:ea typeface="+mn-ea"/>
                <a:cs typeface="+mn-cs"/>
              </a:rPr>
              <a:t> </a:t>
            </a:r>
            <a:r>
              <a:rPr kumimoji="0" lang="en-US" sz="1800" b="0" i="0" u="none" strike="noStrike" kern="1200" cap="none" spc="0" normalizeH="0" baseline="0" noProof="0" dirty="0">
                <a:ln>
                  <a:noFill/>
                </a:ln>
                <a:solidFill>
                  <a:prstClr val="white"/>
                </a:solidFill>
                <a:effectLst/>
                <a:uLnTx/>
                <a:uFillTx/>
                <a:latin typeface="Century Gothic"/>
                <a:ea typeface="+mn-ea"/>
                <a:cs typeface="+mn-cs"/>
              </a:rPr>
              <a:t>the network weights</a:t>
            </a:r>
            <a:endParaRPr kumimoji="0" lang="el-GR" sz="1800" b="0" i="0" u="none" strike="noStrike" kern="1200" cap="none" spc="0" normalizeH="0" baseline="0" noProof="0" dirty="0">
              <a:ln>
                <a:noFill/>
              </a:ln>
              <a:solidFill>
                <a:prstClr val="white"/>
              </a:solidFill>
              <a:effectLst/>
              <a:uLnTx/>
              <a:uFillTx/>
              <a:latin typeface="Century Gothic"/>
              <a:ea typeface="+mn-ea"/>
              <a:cs typeface="+mn-cs"/>
            </a:endParaRPr>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Optimize (min. or max.)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objective/cost function </a:t>
                </a:r>
                <a14:m>
                  <m:oMath xmlns:m="http://schemas.openxmlformats.org/officeDocument/2006/math">
                    <m:r>
                      <a:rPr kumimoji="0" lang="en-US" sz="1800" b="1" i="1" u="none" strike="noStrike" kern="1200" cap="none" spc="0" normalizeH="0" baseline="0" noProof="0" smtClean="0">
                        <a:ln>
                          <a:noFill/>
                        </a:ln>
                        <a:solidFill>
                          <a:srgbClr val="E68230"/>
                        </a:solidFill>
                        <a:effectLst/>
                        <a:uLnTx/>
                        <a:uFillTx/>
                        <a:latin typeface="Cambria Math" charset="0"/>
                        <a:ea typeface="+mn-ea"/>
                        <a:cs typeface="+mn-cs"/>
                      </a:rPr>
                      <m:t>𝑱</m:t>
                    </m:r>
                    <m:r>
                      <a:rPr kumimoji="0" lang="en-US" sz="1800" b="1" i="1" u="none" strike="noStrike" kern="1200" cap="none" spc="0" normalizeH="0" baseline="0" noProof="0" smtClean="0">
                        <a:ln>
                          <a:noFill/>
                        </a:ln>
                        <a:solidFill>
                          <a:srgbClr val="E68230"/>
                        </a:solidFill>
                        <a:effectLst/>
                        <a:uLnTx/>
                        <a:uFillTx/>
                        <a:latin typeface="Cambria Math" charset="0"/>
                        <a:ea typeface="+mn-ea"/>
                        <a:cs typeface="+mn-cs"/>
                      </a:rPr>
                      <m:t>(</m:t>
                    </m:r>
                    <m:r>
                      <a:rPr kumimoji="0" lang="el-GR" sz="1800" b="1" i="1" u="none" strike="noStrike" kern="1200" cap="none" spc="0" normalizeH="0" baseline="0" noProof="0" smtClean="0">
                        <a:ln>
                          <a:noFill/>
                        </a:ln>
                        <a:solidFill>
                          <a:srgbClr val="E68230"/>
                        </a:solidFill>
                        <a:effectLst/>
                        <a:uLnTx/>
                        <a:uFillTx/>
                        <a:latin typeface="Cambria Math" charset="0"/>
                        <a:ea typeface="+mn-ea"/>
                        <a:cs typeface="+mn-cs"/>
                      </a:rPr>
                      <m:t>𝜽</m:t>
                    </m:r>
                    <m:r>
                      <a:rPr kumimoji="0" lang="el-GR" sz="1800" b="1" i="1" u="none" strike="noStrike" kern="1200" cap="none" spc="0" normalizeH="0" baseline="0" noProof="0" smtClean="0">
                        <a:ln>
                          <a:noFill/>
                        </a:ln>
                        <a:solidFill>
                          <a:srgbClr val="E68230"/>
                        </a:solidFill>
                        <a:effectLst/>
                        <a:uLnTx/>
                        <a:uFillTx/>
                        <a:latin typeface="Cambria Math" charset="0"/>
                        <a:ea typeface="+mn-ea"/>
                        <a:cs typeface="+mn-cs"/>
                      </a:rPr>
                      <m:t>)</m:t>
                    </m:r>
                  </m:oMath>
                </a14:m>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Generate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error signal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Use error signal to change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weights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and get more accurate predictions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Subtracting a fraction of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gradient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moves you towards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(local) minimum of the cost function</a:t>
            </a:r>
            <a:endParaRPr kumimoji="0" lang="el-GR" sz="1800" b="1" i="0" u="none" strike="noStrike" kern="1200" cap="none" spc="0" normalizeH="0" baseline="0" noProof="0" dirty="0">
              <a:ln>
                <a:noFill/>
              </a:ln>
              <a:solidFill>
                <a:srgbClr val="E68230"/>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 name="Ορθογώνιο 4"/>
          <p:cNvSpPr/>
          <p:nvPr/>
        </p:nvSpPr>
        <p:spPr>
          <a:xfrm>
            <a:off x="1787857" y="6384342"/>
            <a:ext cx="7016694" cy="230832"/>
          </a:xfrm>
          <a:prstGeom prst="rect">
            <a:avLst/>
          </a:prstGeom>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https</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a:t>
            </a: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medium.com</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a:t>
            </a:r>
            <a:r>
              <a:rPr kumimoji="0" lang="el-GR" sz="900" b="0" i="1" u="none" strike="noStrike" kern="1200" cap="none" spc="0" normalizeH="0" baseline="0" noProof="0" dirty="0" err="1">
                <a:ln>
                  <a:noFill/>
                </a:ln>
                <a:solidFill>
                  <a:prstClr val="black"/>
                </a:solidFill>
                <a:effectLst/>
                <a:uLnTx/>
                <a:uFillTx/>
                <a:latin typeface="Century Gothic"/>
                <a:ea typeface="+mn-ea"/>
                <a:cs typeface="+mn-cs"/>
              </a:rPr>
              <a:t>ramrajchandradevan</a:t>
            </a:r>
            <a:r>
              <a:rPr kumimoji="0" lang="el-GR" sz="900" b="0" i="1" u="none" strike="noStrike" kern="1200" cap="none" spc="0" normalizeH="0" baseline="0" noProof="0" dirty="0">
                <a:ln>
                  <a:noFill/>
                </a:ln>
                <a:solidFill>
                  <a:prstClr val="black"/>
                </a:solidFill>
                <a:effectLst/>
                <a:uLnTx/>
                <a:uFillTx/>
                <a:latin typeface="Century Gothic"/>
                <a:ea typeface="+mn-ea"/>
                <a:cs typeface="+mn-cs"/>
              </a:rPr>
              <a:t>/the-evolution-of-gradient-descend-optimization-algorithm-4106a6702d39</a:t>
            </a:r>
          </a:p>
        </p:txBody>
      </p:sp>
    </p:spTree>
    <p:extLst>
      <p:ext uri="{BB962C8B-B14F-4D97-AF65-F5344CB8AC3E}">
        <p14:creationId xmlns:p14="http://schemas.microsoft.com/office/powerpoint/2010/main" val="3807462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D28D-EA1D-1549-87E4-E6551F73D534}"/>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99C6441-2FD4-6B46-944C-A14895E4111B}"/>
              </a:ext>
            </a:extLst>
          </p:cNvPr>
          <p:cNvSpPr>
            <a:spLocks noGrp="1"/>
          </p:cNvSpPr>
          <p:nvPr>
            <p:ph type="sldNum" sz="quarter" idx="12"/>
          </p:nvPr>
        </p:nvSpPr>
        <p:spPr>
          <a:xfrm>
            <a:off x="6365351" y="6321626"/>
            <a:ext cx="2057400" cy="365125"/>
          </a:xfrm>
        </p:spPr>
        <p:txBody>
          <a:bodyPr/>
          <a:lstStyle/>
          <a:p>
            <a:fld id="{9E7F3095-738A-4790-83C5-52C005F4D7A2}" type="slidenum">
              <a:rPr lang="en-CA" smtClean="0"/>
              <a:t>100</a:t>
            </a:fld>
            <a:endParaRPr lang="en-CA"/>
          </a:p>
        </p:txBody>
      </p:sp>
      <p:pic>
        <p:nvPicPr>
          <p:cNvPr id="6" name="Picture 5" descr="A close up of a logo&#13;&#10;&#13;&#10;Description automatically generated">
            <a:extLst>
              <a:ext uri="{FF2B5EF4-FFF2-40B4-BE49-F238E27FC236}">
                <a16:creationId xmlns:a16="http://schemas.microsoft.com/office/drawing/2014/main" id="{B965FE82-245B-7943-9C1D-F892A8D86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451" y="2769435"/>
            <a:ext cx="5803900" cy="1981200"/>
          </a:xfrm>
          <a:prstGeom prst="rect">
            <a:avLst/>
          </a:prstGeom>
        </p:spPr>
      </p:pic>
      <p:sp>
        <p:nvSpPr>
          <p:cNvPr id="7" name="TextBox 6">
            <a:extLst>
              <a:ext uri="{FF2B5EF4-FFF2-40B4-BE49-F238E27FC236}">
                <a16:creationId xmlns:a16="http://schemas.microsoft.com/office/drawing/2014/main" id="{AFE63015-D90A-F749-8EB4-72234FA5112B}"/>
              </a:ext>
            </a:extLst>
          </p:cNvPr>
          <p:cNvSpPr txBox="1"/>
          <p:nvPr/>
        </p:nvSpPr>
        <p:spPr>
          <a:xfrm>
            <a:off x="1769729" y="4750635"/>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
        <p:nvSpPr>
          <p:cNvPr id="8" name="TextBox 7">
            <a:extLst>
              <a:ext uri="{FF2B5EF4-FFF2-40B4-BE49-F238E27FC236}">
                <a16:creationId xmlns:a16="http://schemas.microsoft.com/office/drawing/2014/main" id="{8FCC4692-DA87-E940-96EF-74D6BA2445E3}"/>
              </a:ext>
            </a:extLst>
          </p:cNvPr>
          <p:cNvSpPr txBox="1"/>
          <p:nvPr/>
        </p:nvSpPr>
        <p:spPr>
          <a:xfrm>
            <a:off x="2909681" y="5119967"/>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9" name="TextBox 8">
            <a:extLst>
              <a:ext uri="{FF2B5EF4-FFF2-40B4-BE49-F238E27FC236}">
                <a16:creationId xmlns:a16="http://schemas.microsoft.com/office/drawing/2014/main" id="{C1D92743-4F10-044F-A97D-16A142FF1852}"/>
              </a:ext>
            </a:extLst>
          </p:cNvPr>
          <p:cNvSpPr txBox="1"/>
          <p:nvPr/>
        </p:nvSpPr>
        <p:spPr>
          <a:xfrm>
            <a:off x="4049633" y="5489299"/>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10" name="TextBox 9">
            <a:extLst>
              <a:ext uri="{FF2B5EF4-FFF2-40B4-BE49-F238E27FC236}">
                <a16:creationId xmlns:a16="http://schemas.microsoft.com/office/drawing/2014/main" id="{CFF57639-3C52-4941-8A68-EF08ABA5A92C}"/>
              </a:ext>
            </a:extLst>
          </p:cNvPr>
          <p:cNvSpPr txBox="1"/>
          <p:nvPr/>
        </p:nvSpPr>
        <p:spPr>
          <a:xfrm>
            <a:off x="4951841" y="5858631"/>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11" name="TextBox 10">
            <a:extLst>
              <a:ext uri="{FF2B5EF4-FFF2-40B4-BE49-F238E27FC236}">
                <a16:creationId xmlns:a16="http://schemas.microsoft.com/office/drawing/2014/main" id="{C9502A94-548E-A74D-86F0-48210666F874}"/>
              </a:ext>
            </a:extLst>
          </p:cNvPr>
          <p:cNvSpPr txBox="1"/>
          <p:nvPr/>
        </p:nvSpPr>
        <p:spPr>
          <a:xfrm>
            <a:off x="6038453" y="6227963"/>
            <a:ext cx="2173224" cy="369332"/>
          </a:xfrm>
          <a:prstGeom prst="rect">
            <a:avLst/>
          </a:prstGeom>
          <a:solidFill>
            <a:schemeClr val="accent2">
              <a:lumMod val="40000"/>
              <a:lumOff val="60000"/>
            </a:schemeClr>
          </a:solidFill>
        </p:spPr>
        <p:txBody>
          <a:bodyPr wrap="square" rtlCol="0">
            <a:spAutoFit/>
          </a:bodyPr>
          <a:lstStyle/>
          <a:p>
            <a:r>
              <a:rPr lang="en-US" dirty="0"/>
              <a:t>and finally this layer</a:t>
            </a:r>
          </a:p>
        </p:txBody>
      </p:sp>
    </p:spTree>
    <p:extLst>
      <p:ext uri="{BB962C8B-B14F-4D97-AF65-F5344CB8AC3E}">
        <p14:creationId xmlns:p14="http://schemas.microsoft.com/office/powerpoint/2010/main" val="7821043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DD466-D4FE-1343-9C2C-0BA689E22760}"/>
              </a:ext>
            </a:extLst>
          </p:cNvPr>
          <p:cNvSpPr>
            <a:spLocks noGrp="1"/>
          </p:cNvSpPr>
          <p:nvPr>
            <p:ph type="title"/>
          </p:nvPr>
        </p:nvSpPr>
        <p:spPr/>
        <p:txBody>
          <a:bodyPr>
            <a:normAutofit/>
          </a:bodyPr>
          <a:lstStyle/>
          <a:p>
            <a:r>
              <a:rPr lang="en-US" dirty="0"/>
              <a:t>Problem</a:t>
            </a:r>
          </a:p>
        </p:txBody>
      </p:sp>
      <p:sp>
        <p:nvSpPr>
          <p:cNvPr id="3" name="Content Placeholder 2">
            <a:extLst>
              <a:ext uri="{FF2B5EF4-FFF2-40B4-BE49-F238E27FC236}">
                <a16:creationId xmlns:a16="http://schemas.microsoft.com/office/drawing/2014/main" id="{E5E4A1D0-D77E-8F46-8333-8D31B35F68C4}"/>
              </a:ext>
            </a:extLst>
          </p:cNvPr>
          <p:cNvSpPr>
            <a:spLocks noGrp="1"/>
          </p:cNvSpPr>
          <p:nvPr>
            <p:ph idx="1"/>
          </p:nvPr>
        </p:nvSpPr>
        <p:spPr>
          <a:xfrm>
            <a:off x="414909" y="1847851"/>
            <a:ext cx="8314182" cy="4351338"/>
          </a:xfrm>
        </p:spPr>
        <p:txBody>
          <a:bodyPr/>
          <a:lstStyle/>
          <a:p>
            <a:r>
              <a:rPr lang="en-US" dirty="0"/>
              <a:t>We want to prevent the layers from just learning the identity function and learn interesting features instead</a:t>
            </a:r>
          </a:p>
          <a:p>
            <a:r>
              <a:rPr lang="en-US" dirty="0"/>
              <a:t>Some approaches</a:t>
            </a:r>
          </a:p>
          <a:p>
            <a:pPr lvl="1"/>
            <a:r>
              <a:rPr lang="en-US" dirty="0"/>
              <a:t>Undercomplete - middle layer smaller than input</a:t>
            </a:r>
          </a:p>
          <a:p>
            <a:pPr lvl="1"/>
            <a:r>
              <a:rPr lang="en-US" dirty="0"/>
              <a:t>Sparsity - penalize hidden unit activations</a:t>
            </a:r>
          </a:p>
          <a:p>
            <a:pPr lvl="1"/>
            <a:r>
              <a:rPr lang="en-US" dirty="0"/>
              <a:t>Use regularization to keep most nodes at or near 0</a:t>
            </a:r>
          </a:p>
          <a:p>
            <a:pPr lvl="1"/>
            <a:r>
              <a:rPr lang="en-US" dirty="0"/>
              <a:t>Denoising - Stochastically corrupt training instance, but train encoder to decode uncorrupted instance</a:t>
            </a:r>
          </a:p>
          <a:p>
            <a:pPr lvl="1"/>
            <a:r>
              <a:rPr lang="en-US" dirty="0"/>
              <a:t>Contractive - force encoder to have small derivatives (stay on manifold)</a:t>
            </a:r>
          </a:p>
        </p:txBody>
      </p:sp>
      <p:sp>
        <p:nvSpPr>
          <p:cNvPr id="4" name="Slide Number Placeholder 3">
            <a:extLst>
              <a:ext uri="{FF2B5EF4-FFF2-40B4-BE49-F238E27FC236}">
                <a16:creationId xmlns:a16="http://schemas.microsoft.com/office/drawing/2014/main" id="{38D978CE-B9BC-D04C-B35B-87BDA837B7CE}"/>
              </a:ext>
            </a:extLst>
          </p:cNvPr>
          <p:cNvSpPr>
            <a:spLocks noGrp="1"/>
          </p:cNvSpPr>
          <p:nvPr>
            <p:ph type="sldNum" sz="quarter" idx="12"/>
          </p:nvPr>
        </p:nvSpPr>
        <p:spPr/>
        <p:txBody>
          <a:bodyPr/>
          <a:lstStyle/>
          <a:p>
            <a:fld id="{9E7F3095-738A-4790-83C5-52C005F4D7A2}" type="slidenum">
              <a:rPr lang="en-CA" smtClean="0"/>
              <a:t>101</a:t>
            </a:fld>
            <a:endParaRPr lang="en-CA"/>
          </a:p>
        </p:txBody>
      </p:sp>
    </p:spTree>
    <p:extLst>
      <p:ext uri="{BB962C8B-B14F-4D97-AF65-F5344CB8AC3E}">
        <p14:creationId xmlns:p14="http://schemas.microsoft.com/office/powerpoint/2010/main" val="41398400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13D0FD-BF79-8C41-9392-84A8AC5E2B39}"/>
              </a:ext>
            </a:extLst>
          </p:cNvPr>
          <p:cNvSpPr/>
          <p:nvPr/>
        </p:nvSpPr>
        <p:spPr>
          <a:xfrm>
            <a:off x="381000" y="2590800"/>
            <a:ext cx="9220200" cy="1384995"/>
          </a:xfrm>
          <a:prstGeom prst="rect">
            <a:avLst/>
          </a:prstGeom>
        </p:spPr>
        <p:txBody>
          <a:bodyPr wrap="square">
            <a:spAutoFit/>
          </a:bodyPr>
          <a:lstStyle/>
          <a:p>
            <a:pPr marL="342900" indent="-342900">
              <a:buAutoNum type="arabicParenBoth"/>
            </a:pPr>
            <a:r>
              <a:rPr lang="en-US" sz="2800" dirty="0"/>
              <a:t> Easily build big computational graphs </a:t>
            </a:r>
          </a:p>
          <a:p>
            <a:pPr marL="342900" indent="-342900">
              <a:buAutoNum type="arabicParenBoth"/>
            </a:pPr>
            <a:r>
              <a:rPr lang="en-US" sz="2800" dirty="0"/>
              <a:t> Easily compute gradients in computational graphs </a:t>
            </a:r>
          </a:p>
          <a:p>
            <a:pPr marL="342900" indent="-342900">
              <a:buAutoNum type="arabicParenBoth"/>
            </a:pPr>
            <a:r>
              <a:rPr lang="en-US" sz="2800" dirty="0"/>
              <a:t> Run it all efficiently on GPU</a:t>
            </a:r>
          </a:p>
        </p:txBody>
      </p:sp>
      <p:sp>
        <p:nvSpPr>
          <p:cNvPr id="7" name="Rectangle 6">
            <a:extLst>
              <a:ext uri="{FF2B5EF4-FFF2-40B4-BE49-F238E27FC236}">
                <a16:creationId xmlns:a16="http://schemas.microsoft.com/office/drawing/2014/main" id="{CF15594D-82D1-6F4B-8A40-BD4AC0196E88}"/>
              </a:ext>
            </a:extLst>
          </p:cNvPr>
          <p:cNvSpPr/>
          <p:nvPr/>
        </p:nvSpPr>
        <p:spPr>
          <a:xfrm>
            <a:off x="381000" y="1143000"/>
            <a:ext cx="7287572" cy="584775"/>
          </a:xfrm>
          <a:prstGeom prst="rect">
            <a:avLst/>
          </a:prstGeom>
        </p:spPr>
        <p:txBody>
          <a:bodyPr wrap="none">
            <a:spAutoFit/>
          </a:bodyPr>
          <a:lstStyle/>
          <a:p>
            <a:r>
              <a:rPr lang="en-US" sz="3200" dirty="0"/>
              <a:t>The point of deep learning frameworks </a:t>
            </a:r>
          </a:p>
        </p:txBody>
      </p:sp>
      <p:sp>
        <p:nvSpPr>
          <p:cNvPr id="8" name="Rectangle 7">
            <a:extLst>
              <a:ext uri="{FF2B5EF4-FFF2-40B4-BE49-F238E27FC236}">
                <a16:creationId xmlns:a16="http://schemas.microsoft.com/office/drawing/2014/main" id="{C550C6F1-BC36-0844-A417-4855D31715D0}"/>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550618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0D1390-3A65-DA44-BE68-8EB9C3E933AE}"/>
              </a:ext>
            </a:extLst>
          </p:cNvPr>
          <p:cNvPicPr>
            <a:picLocks noChangeAspect="1"/>
          </p:cNvPicPr>
          <p:nvPr/>
        </p:nvPicPr>
        <p:blipFill>
          <a:blip r:embed="rId3"/>
          <a:stretch>
            <a:fillRect/>
          </a:stretch>
        </p:blipFill>
        <p:spPr>
          <a:xfrm>
            <a:off x="304800" y="914400"/>
            <a:ext cx="8755727" cy="5262568"/>
          </a:xfrm>
          <a:prstGeom prst="rect">
            <a:avLst/>
          </a:prstGeom>
        </p:spPr>
      </p:pic>
      <p:sp>
        <p:nvSpPr>
          <p:cNvPr id="9" name="Rectangle 8">
            <a:extLst>
              <a:ext uri="{FF2B5EF4-FFF2-40B4-BE49-F238E27FC236}">
                <a16:creationId xmlns:a16="http://schemas.microsoft.com/office/drawing/2014/main" id="{E1ADC746-F1A9-174E-8E69-6B2DB7EA31D2}"/>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41348632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D86D39-C4D0-CE4F-A8CA-BD1992DA14CE}"/>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pic>
        <p:nvPicPr>
          <p:cNvPr id="8" name="Picture 7">
            <a:extLst>
              <a:ext uri="{FF2B5EF4-FFF2-40B4-BE49-F238E27FC236}">
                <a16:creationId xmlns:a16="http://schemas.microsoft.com/office/drawing/2014/main" id="{F84922B2-879D-664A-AE35-82812961549B}"/>
              </a:ext>
            </a:extLst>
          </p:cNvPr>
          <p:cNvPicPr>
            <a:picLocks noChangeAspect="1"/>
          </p:cNvPicPr>
          <p:nvPr/>
        </p:nvPicPr>
        <p:blipFill>
          <a:blip r:embed="rId3"/>
          <a:stretch>
            <a:fillRect/>
          </a:stretch>
        </p:blipFill>
        <p:spPr>
          <a:xfrm>
            <a:off x="228600" y="1295400"/>
            <a:ext cx="8686800" cy="4390611"/>
          </a:xfrm>
          <a:prstGeom prst="rect">
            <a:avLst/>
          </a:prstGeom>
        </p:spPr>
      </p:pic>
    </p:spTree>
    <p:extLst>
      <p:ext uri="{BB962C8B-B14F-4D97-AF65-F5344CB8AC3E}">
        <p14:creationId xmlns:p14="http://schemas.microsoft.com/office/powerpoint/2010/main" val="1397628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F7949B-10A8-2242-97F7-F3B7BB9EC575}"/>
              </a:ext>
            </a:extLst>
          </p:cNvPr>
          <p:cNvPicPr>
            <a:picLocks noChangeAspect="1"/>
          </p:cNvPicPr>
          <p:nvPr/>
        </p:nvPicPr>
        <p:blipFill>
          <a:blip r:embed="rId3"/>
          <a:stretch>
            <a:fillRect/>
          </a:stretch>
        </p:blipFill>
        <p:spPr>
          <a:xfrm>
            <a:off x="304800" y="1219200"/>
            <a:ext cx="5048738" cy="4343400"/>
          </a:xfrm>
          <a:prstGeom prst="rect">
            <a:avLst/>
          </a:prstGeom>
        </p:spPr>
      </p:pic>
      <p:sp>
        <p:nvSpPr>
          <p:cNvPr id="8" name="TextBox 7">
            <a:extLst>
              <a:ext uri="{FF2B5EF4-FFF2-40B4-BE49-F238E27FC236}">
                <a16:creationId xmlns:a16="http://schemas.microsoft.com/office/drawing/2014/main" id="{F93C0B45-EFEB-4C41-844E-761ADAFDF4CF}"/>
              </a:ext>
            </a:extLst>
          </p:cNvPr>
          <p:cNvSpPr txBox="1"/>
          <p:nvPr/>
        </p:nvSpPr>
        <p:spPr>
          <a:xfrm>
            <a:off x="5867400" y="2190571"/>
            <a:ext cx="2667000" cy="1200329"/>
          </a:xfrm>
          <a:prstGeom prst="rect">
            <a:avLst/>
          </a:prstGeom>
          <a:noFill/>
        </p:spPr>
        <p:txBody>
          <a:bodyPr wrap="square" rtlCol="0">
            <a:spAutoFit/>
          </a:bodyPr>
          <a:lstStyle/>
          <a:p>
            <a:r>
              <a:rPr lang="en-US" dirty="0">
                <a:solidFill>
                  <a:srgbClr val="FF0000"/>
                </a:solidFill>
              </a:rPr>
              <a:t>Problems: </a:t>
            </a:r>
          </a:p>
          <a:p>
            <a:pPr marL="285750" indent="-285750">
              <a:buFont typeface="Arial" panose="020B0604020202020204" pitchFamily="34" charset="0"/>
              <a:buChar char="•"/>
            </a:pPr>
            <a:r>
              <a:rPr lang="en-US" dirty="0">
                <a:solidFill>
                  <a:srgbClr val="FF0000"/>
                </a:solidFill>
              </a:rPr>
              <a:t>You must compute your own gradient</a:t>
            </a:r>
          </a:p>
          <a:p>
            <a:pPr marL="285750" indent="-285750">
              <a:buFont typeface="Arial" panose="020B0604020202020204" pitchFamily="34" charset="0"/>
              <a:buChar char="•"/>
            </a:pPr>
            <a:r>
              <a:rPr lang="en-US" dirty="0">
                <a:solidFill>
                  <a:srgbClr val="FF0000"/>
                </a:solidFill>
              </a:rPr>
              <a:t>Can’t run on a GPU</a:t>
            </a:r>
          </a:p>
        </p:txBody>
      </p:sp>
      <p:sp>
        <p:nvSpPr>
          <p:cNvPr id="9" name="Rectangle 8">
            <a:extLst>
              <a:ext uri="{FF2B5EF4-FFF2-40B4-BE49-F238E27FC236}">
                <a16:creationId xmlns:a16="http://schemas.microsoft.com/office/drawing/2014/main" id="{1292F2E9-2CDD-5148-A9C9-F2118FD9D3F7}"/>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42792619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990075-5A69-014B-A6ED-1F20340D2F67}"/>
              </a:ext>
            </a:extLst>
          </p:cNvPr>
          <p:cNvPicPr>
            <a:picLocks noChangeAspect="1"/>
          </p:cNvPicPr>
          <p:nvPr/>
        </p:nvPicPr>
        <p:blipFill>
          <a:blip r:embed="rId3"/>
          <a:stretch>
            <a:fillRect/>
          </a:stretch>
        </p:blipFill>
        <p:spPr>
          <a:xfrm>
            <a:off x="277506" y="1295400"/>
            <a:ext cx="8866494" cy="4405070"/>
          </a:xfrm>
          <a:prstGeom prst="rect">
            <a:avLst/>
          </a:prstGeom>
        </p:spPr>
      </p:pic>
      <p:sp>
        <p:nvSpPr>
          <p:cNvPr id="8" name="Rectangle 7">
            <a:extLst>
              <a:ext uri="{FF2B5EF4-FFF2-40B4-BE49-F238E27FC236}">
                <a16:creationId xmlns:a16="http://schemas.microsoft.com/office/drawing/2014/main" id="{88B626D2-7C06-6347-BD0A-872D7273DB11}"/>
              </a:ext>
            </a:extLst>
          </p:cNvPr>
          <p:cNvSpPr/>
          <p:nvPr/>
        </p:nvSpPr>
        <p:spPr>
          <a:xfrm>
            <a:off x="5334000" y="2895600"/>
            <a:ext cx="2362200" cy="10668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2E60AD-8AA3-E941-80C6-939D2DBEEF39}"/>
              </a:ext>
            </a:extLst>
          </p:cNvPr>
          <p:cNvSpPr txBox="1"/>
          <p:nvPr/>
        </p:nvSpPr>
        <p:spPr>
          <a:xfrm>
            <a:off x="7543800" y="2209800"/>
            <a:ext cx="1371600" cy="646331"/>
          </a:xfrm>
          <a:prstGeom prst="rect">
            <a:avLst/>
          </a:prstGeom>
          <a:noFill/>
        </p:spPr>
        <p:txBody>
          <a:bodyPr wrap="square" rtlCol="0">
            <a:spAutoFit/>
          </a:bodyPr>
          <a:lstStyle/>
          <a:p>
            <a:r>
              <a:rPr lang="en-US" dirty="0">
                <a:solidFill>
                  <a:srgbClr val="FF0000"/>
                </a:solidFill>
              </a:rPr>
              <a:t>Construct the graph</a:t>
            </a:r>
          </a:p>
        </p:txBody>
      </p:sp>
      <p:sp>
        <p:nvSpPr>
          <p:cNvPr id="10" name="Rectangle 9">
            <a:extLst>
              <a:ext uri="{FF2B5EF4-FFF2-40B4-BE49-F238E27FC236}">
                <a16:creationId xmlns:a16="http://schemas.microsoft.com/office/drawing/2014/main" id="{93815C94-5C7C-4348-93F1-9392D32BA2CE}"/>
              </a:ext>
            </a:extLst>
          </p:cNvPr>
          <p:cNvSpPr/>
          <p:nvPr/>
        </p:nvSpPr>
        <p:spPr>
          <a:xfrm>
            <a:off x="5366656" y="4001869"/>
            <a:ext cx="3701143" cy="26533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9DA548-737F-4143-889F-EE11B68422C2}"/>
              </a:ext>
            </a:extLst>
          </p:cNvPr>
          <p:cNvSpPr txBox="1"/>
          <p:nvPr/>
        </p:nvSpPr>
        <p:spPr>
          <a:xfrm>
            <a:off x="7620000" y="4337503"/>
            <a:ext cx="1600200" cy="646331"/>
          </a:xfrm>
          <a:prstGeom prst="rect">
            <a:avLst/>
          </a:prstGeom>
          <a:noFill/>
        </p:spPr>
        <p:txBody>
          <a:bodyPr wrap="square" rtlCol="0">
            <a:spAutoFit/>
          </a:bodyPr>
          <a:lstStyle/>
          <a:p>
            <a:r>
              <a:rPr lang="en-US" dirty="0">
                <a:solidFill>
                  <a:srgbClr val="FF0000"/>
                </a:solidFill>
              </a:rPr>
              <a:t>Compute the gradients</a:t>
            </a:r>
          </a:p>
        </p:txBody>
      </p:sp>
      <p:sp>
        <p:nvSpPr>
          <p:cNvPr id="12" name="Rectangle 11">
            <a:extLst>
              <a:ext uri="{FF2B5EF4-FFF2-40B4-BE49-F238E27FC236}">
                <a16:creationId xmlns:a16="http://schemas.microsoft.com/office/drawing/2014/main" id="{16255F80-5E61-6244-B052-021C37612174}"/>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155950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5E54C3-3E6B-8B4C-A719-D63B1636E70F}"/>
              </a:ext>
            </a:extLst>
          </p:cNvPr>
          <p:cNvPicPr>
            <a:picLocks noChangeAspect="1"/>
          </p:cNvPicPr>
          <p:nvPr/>
        </p:nvPicPr>
        <p:blipFill>
          <a:blip r:embed="rId3"/>
          <a:stretch>
            <a:fillRect/>
          </a:stretch>
        </p:blipFill>
        <p:spPr>
          <a:xfrm>
            <a:off x="537012" y="1447800"/>
            <a:ext cx="8606987" cy="4226076"/>
          </a:xfrm>
          <a:prstGeom prst="rect">
            <a:avLst/>
          </a:prstGeom>
        </p:spPr>
      </p:pic>
      <p:sp>
        <p:nvSpPr>
          <p:cNvPr id="8" name="Rectangle 7">
            <a:extLst>
              <a:ext uri="{FF2B5EF4-FFF2-40B4-BE49-F238E27FC236}">
                <a16:creationId xmlns:a16="http://schemas.microsoft.com/office/drawing/2014/main" id="{BDD059D2-95B4-F74F-A0A8-377CB6A55EFD}"/>
              </a:ext>
            </a:extLst>
          </p:cNvPr>
          <p:cNvSpPr/>
          <p:nvPr/>
        </p:nvSpPr>
        <p:spPr>
          <a:xfrm>
            <a:off x="5791200" y="2743200"/>
            <a:ext cx="2895600" cy="12192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D1D8E6-DC68-D744-B86C-C4F7798380E6}"/>
              </a:ext>
            </a:extLst>
          </p:cNvPr>
          <p:cNvSpPr txBox="1"/>
          <p:nvPr/>
        </p:nvSpPr>
        <p:spPr>
          <a:xfrm>
            <a:off x="3507005" y="2589234"/>
            <a:ext cx="2133600" cy="369332"/>
          </a:xfrm>
          <a:prstGeom prst="rect">
            <a:avLst/>
          </a:prstGeom>
          <a:noFill/>
        </p:spPr>
        <p:txBody>
          <a:bodyPr wrap="square" rtlCol="0">
            <a:spAutoFit/>
          </a:bodyPr>
          <a:lstStyle/>
          <a:p>
            <a:r>
              <a:rPr lang="en-US" dirty="0">
                <a:solidFill>
                  <a:srgbClr val="FF0000"/>
                </a:solidFill>
              </a:rPr>
              <a:t>Define variables</a:t>
            </a:r>
          </a:p>
        </p:txBody>
      </p:sp>
      <p:sp>
        <p:nvSpPr>
          <p:cNvPr id="10" name="Rectangle 9">
            <a:extLst>
              <a:ext uri="{FF2B5EF4-FFF2-40B4-BE49-F238E27FC236}">
                <a16:creationId xmlns:a16="http://schemas.microsoft.com/office/drawing/2014/main" id="{01EEFB86-45D6-7246-96C8-5B2AB3878030}"/>
              </a:ext>
            </a:extLst>
          </p:cNvPr>
          <p:cNvSpPr/>
          <p:nvPr/>
        </p:nvSpPr>
        <p:spPr>
          <a:xfrm>
            <a:off x="5791200" y="4659832"/>
            <a:ext cx="1447800" cy="26533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B7CA23-2455-3D4E-91D4-7280589CD7EC}"/>
              </a:ext>
            </a:extLst>
          </p:cNvPr>
          <p:cNvSpPr txBox="1"/>
          <p:nvPr/>
        </p:nvSpPr>
        <p:spPr>
          <a:xfrm>
            <a:off x="3276600" y="4469331"/>
            <a:ext cx="2364005" cy="646331"/>
          </a:xfrm>
          <a:prstGeom prst="rect">
            <a:avLst/>
          </a:prstGeom>
          <a:noFill/>
        </p:spPr>
        <p:txBody>
          <a:bodyPr wrap="square" rtlCol="0">
            <a:spAutoFit/>
          </a:bodyPr>
          <a:lstStyle/>
          <a:p>
            <a:r>
              <a:rPr lang="en-US" dirty="0">
                <a:solidFill>
                  <a:srgbClr val="FF0000"/>
                </a:solidFill>
              </a:rPr>
              <a:t>Compute the gradients in one call!</a:t>
            </a:r>
          </a:p>
        </p:txBody>
      </p:sp>
      <p:sp>
        <p:nvSpPr>
          <p:cNvPr id="12" name="Rectangle 11">
            <a:extLst>
              <a:ext uri="{FF2B5EF4-FFF2-40B4-BE49-F238E27FC236}">
                <a16:creationId xmlns:a16="http://schemas.microsoft.com/office/drawing/2014/main" id="{4B3426D6-9948-7C4B-8BC7-42CF483F9578}"/>
              </a:ext>
            </a:extLst>
          </p:cNvPr>
          <p:cNvSpPr/>
          <p:nvPr/>
        </p:nvSpPr>
        <p:spPr>
          <a:xfrm>
            <a:off x="5791200" y="3962400"/>
            <a:ext cx="2057400" cy="620486"/>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A02B3C-FCC7-6B4C-91EE-A15D843EBF77}"/>
              </a:ext>
            </a:extLst>
          </p:cNvPr>
          <p:cNvSpPr txBox="1"/>
          <p:nvPr/>
        </p:nvSpPr>
        <p:spPr>
          <a:xfrm>
            <a:off x="3124200" y="3827093"/>
            <a:ext cx="2667000" cy="369332"/>
          </a:xfrm>
          <a:prstGeom prst="rect">
            <a:avLst/>
          </a:prstGeom>
          <a:noFill/>
        </p:spPr>
        <p:txBody>
          <a:bodyPr wrap="square" rtlCol="0">
            <a:spAutoFit/>
          </a:bodyPr>
          <a:lstStyle/>
          <a:p>
            <a:r>
              <a:rPr lang="en-US" dirty="0">
                <a:solidFill>
                  <a:srgbClr val="FF0000"/>
                </a:solidFill>
              </a:rPr>
              <a:t>Graph looks like </a:t>
            </a:r>
            <a:r>
              <a:rPr lang="en-US" dirty="0" err="1">
                <a:solidFill>
                  <a:srgbClr val="FF0000"/>
                </a:solidFill>
              </a:rPr>
              <a:t>numpy</a:t>
            </a:r>
            <a:endParaRPr lang="en-US" dirty="0">
              <a:solidFill>
                <a:srgbClr val="FF0000"/>
              </a:solidFill>
            </a:endParaRPr>
          </a:p>
        </p:txBody>
      </p:sp>
      <p:sp>
        <p:nvSpPr>
          <p:cNvPr id="15" name="Rectangle 14">
            <a:extLst>
              <a:ext uri="{FF2B5EF4-FFF2-40B4-BE49-F238E27FC236}">
                <a16:creationId xmlns:a16="http://schemas.microsoft.com/office/drawing/2014/main" id="{1E5CC86D-67A0-D644-B3E2-2EC85E4AFCA4}"/>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425074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4DC007-9C2F-5645-9362-A4EE3004AE60}"/>
              </a:ext>
            </a:extLst>
          </p:cNvPr>
          <p:cNvPicPr>
            <a:picLocks noChangeAspect="1"/>
          </p:cNvPicPr>
          <p:nvPr/>
        </p:nvPicPr>
        <p:blipFill>
          <a:blip r:embed="rId3"/>
          <a:stretch>
            <a:fillRect/>
          </a:stretch>
        </p:blipFill>
        <p:spPr>
          <a:xfrm>
            <a:off x="228600" y="1143000"/>
            <a:ext cx="8686800" cy="4352661"/>
          </a:xfrm>
          <a:prstGeom prst="rect">
            <a:avLst/>
          </a:prstGeom>
        </p:spPr>
      </p:pic>
      <p:sp>
        <p:nvSpPr>
          <p:cNvPr id="8" name="Rectangle 7">
            <a:extLst>
              <a:ext uri="{FF2B5EF4-FFF2-40B4-BE49-F238E27FC236}">
                <a16:creationId xmlns:a16="http://schemas.microsoft.com/office/drawing/2014/main" id="{FA902D6D-A434-C040-8625-380C17FEDB65}"/>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19021152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ACF2-37F0-0646-BB99-9A0718411786}"/>
              </a:ext>
            </a:extLst>
          </p:cNvPr>
          <p:cNvSpPr>
            <a:spLocks noGrp="1"/>
          </p:cNvSpPr>
          <p:nvPr>
            <p:ph type="title"/>
          </p:nvPr>
        </p:nvSpPr>
        <p:spPr>
          <a:xfrm>
            <a:off x="142753" y="937549"/>
            <a:ext cx="1882815" cy="914400"/>
          </a:xfrm>
        </p:spPr>
        <p:txBody>
          <a:bodyPr>
            <a:normAutofit fontScale="90000"/>
          </a:bodyPr>
          <a:lstStyle/>
          <a:p>
            <a:r>
              <a:rPr lang="en-US" dirty="0"/>
              <a:t>in </a:t>
            </a:r>
            <a:r>
              <a:rPr lang="en-US" dirty="0" err="1"/>
              <a:t>pytorch</a:t>
            </a:r>
            <a:endParaRPr lang="en-US" dirty="0"/>
          </a:p>
        </p:txBody>
      </p:sp>
      <p:sp>
        <p:nvSpPr>
          <p:cNvPr id="4" name="Footer Placeholder 3">
            <a:extLst>
              <a:ext uri="{FF2B5EF4-FFF2-40B4-BE49-F238E27FC236}">
                <a16:creationId xmlns:a16="http://schemas.microsoft.com/office/drawing/2014/main" id="{FC46A2BA-DB37-CC4F-AEF9-B522281F1B33}"/>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91F9C335-3A1C-2747-ADC5-04434F14CC7B}"/>
              </a:ext>
            </a:extLst>
          </p:cNvPr>
          <p:cNvSpPr>
            <a:spLocks noGrp="1"/>
          </p:cNvSpPr>
          <p:nvPr>
            <p:ph type="sldNum" sz="quarter" idx="12"/>
          </p:nvPr>
        </p:nvSpPr>
        <p:spPr/>
        <p:txBody>
          <a:bodyPr/>
          <a:lstStyle/>
          <a:p>
            <a:fld id="{A12D6CCC-2396-634D-8A9D-DFA1A30244AA}" type="slidenum">
              <a:rPr lang="en-US" smtClean="0"/>
              <a:pPr/>
              <a:t>109</a:t>
            </a:fld>
            <a:endParaRPr lang="en-US"/>
          </a:p>
        </p:txBody>
      </p:sp>
      <p:pic>
        <p:nvPicPr>
          <p:cNvPr id="8" name="Picture 7" descr="A screenshot of a social media post&#13;&#10;&#13;&#10;Description automatically generated">
            <a:extLst>
              <a:ext uri="{FF2B5EF4-FFF2-40B4-BE49-F238E27FC236}">
                <a16:creationId xmlns:a16="http://schemas.microsoft.com/office/drawing/2014/main" id="{8700EF29-02D6-D847-B12D-2907FB9C2F2F}"/>
              </a:ext>
            </a:extLst>
          </p:cNvPr>
          <p:cNvPicPr>
            <a:picLocks noChangeAspect="1"/>
          </p:cNvPicPr>
          <p:nvPr/>
        </p:nvPicPr>
        <p:blipFill>
          <a:blip r:embed="rId3"/>
          <a:stretch>
            <a:fillRect/>
          </a:stretch>
        </p:blipFill>
        <p:spPr>
          <a:xfrm>
            <a:off x="1854200" y="854710"/>
            <a:ext cx="7289800" cy="5511800"/>
          </a:xfrm>
          <a:prstGeom prst="rect">
            <a:avLst/>
          </a:prstGeom>
        </p:spPr>
      </p:pic>
      <p:cxnSp>
        <p:nvCxnSpPr>
          <p:cNvPr id="10" name="Straight Arrow Connector 9">
            <a:extLst>
              <a:ext uri="{FF2B5EF4-FFF2-40B4-BE49-F238E27FC236}">
                <a16:creationId xmlns:a16="http://schemas.microsoft.com/office/drawing/2014/main" id="{44F045FB-3DD5-194B-94C3-3F2B55B60F25}"/>
              </a:ext>
            </a:extLst>
          </p:cNvPr>
          <p:cNvCxnSpPr/>
          <p:nvPr/>
        </p:nvCxnSpPr>
        <p:spPr>
          <a:xfrm flipV="1">
            <a:off x="5181600" y="2590800"/>
            <a:ext cx="13716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915FED5-09E8-054D-A56B-2F8A12142E4C}"/>
              </a:ext>
            </a:extLst>
          </p:cNvPr>
          <p:cNvSpPr txBox="1"/>
          <p:nvPr/>
        </p:nvSpPr>
        <p:spPr>
          <a:xfrm>
            <a:off x="6578600" y="2362200"/>
            <a:ext cx="2133600" cy="369332"/>
          </a:xfrm>
          <a:prstGeom prst="rect">
            <a:avLst/>
          </a:prstGeom>
          <a:noFill/>
        </p:spPr>
        <p:txBody>
          <a:bodyPr wrap="square" rtlCol="0">
            <a:spAutoFit/>
          </a:bodyPr>
          <a:lstStyle/>
          <a:p>
            <a:r>
              <a:rPr lang="en-US" dirty="0"/>
              <a:t>embedding layer</a:t>
            </a:r>
          </a:p>
        </p:txBody>
      </p:sp>
      <p:sp>
        <p:nvSpPr>
          <p:cNvPr id="12" name="TextBox 11">
            <a:extLst>
              <a:ext uri="{FF2B5EF4-FFF2-40B4-BE49-F238E27FC236}">
                <a16:creationId xmlns:a16="http://schemas.microsoft.com/office/drawing/2014/main" id="{6B88531F-D9C4-E142-84C2-996DCEE47C64}"/>
              </a:ext>
            </a:extLst>
          </p:cNvPr>
          <p:cNvSpPr txBox="1"/>
          <p:nvPr/>
        </p:nvSpPr>
        <p:spPr>
          <a:xfrm>
            <a:off x="6858000" y="5554176"/>
            <a:ext cx="2133600" cy="646331"/>
          </a:xfrm>
          <a:prstGeom prst="rect">
            <a:avLst/>
          </a:prstGeom>
          <a:noFill/>
        </p:spPr>
        <p:txBody>
          <a:bodyPr wrap="square" rtlCol="0">
            <a:spAutoFit/>
          </a:bodyPr>
          <a:lstStyle/>
          <a:p>
            <a:r>
              <a:rPr lang="en-US" dirty="0"/>
              <a:t>convolutional layers</a:t>
            </a:r>
          </a:p>
        </p:txBody>
      </p:sp>
      <p:cxnSp>
        <p:nvCxnSpPr>
          <p:cNvPr id="13" name="Straight Arrow Connector 12">
            <a:extLst>
              <a:ext uri="{FF2B5EF4-FFF2-40B4-BE49-F238E27FC236}">
                <a16:creationId xmlns:a16="http://schemas.microsoft.com/office/drawing/2014/main" id="{B55A7F75-342C-9941-A7C8-E070392EEF4A}"/>
              </a:ext>
            </a:extLst>
          </p:cNvPr>
          <p:cNvCxnSpPr>
            <a:cxnSpLocks/>
            <a:endCxn id="12" idx="1"/>
          </p:cNvCxnSpPr>
          <p:nvPr/>
        </p:nvCxnSpPr>
        <p:spPr>
          <a:xfrm>
            <a:off x="6172200" y="5029200"/>
            <a:ext cx="685800" cy="848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19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learning rate</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Gradient Descent</a:t>
            </a:r>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objective/cost function </a:t>
                </a:r>
                <a14:m>
                  <m:oMath xmlns:m="http://schemas.openxmlformats.org/officeDocument/2006/math">
                    <m:r>
                      <a:rPr kumimoji="0" lang="en-US" sz="1800" b="1" i="1" u="none" strike="noStrike" kern="1200" cap="none" spc="0" normalizeH="0" baseline="0" noProof="0">
                        <a:ln>
                          <a:noFill/>
                        </a:ln>
                        <a:solidFill>
                          <a:srgbClr val="E68230"/>
                        </a:solidFill>
                        <a:effectLst/>
                        <a:uLnTx/>
                        <a:uFillTx/>
                        <a:latin typeface="Cambria Math" charset="0"/>
                        <a:ea typeface="+mn-ea"/>
                        <a:cs typeface="+mn-cs"/>
                      </a:rPr>
                      <m:t>𝑱</m:t>
                    </m:r>
                    <m:r>
                      <a:rPr kumimoji="0" lang="en-US" sz="1800" b="1" i="1" u="none" strike="noStrike" kern="1200" cap="none" spc="0" normalizeH="0" baseline="0" noProof="0">
                        <a:ln>
                          <a:noFill/>
                        </a:ln>
                        <a:solidFill>
                          <a:srgbClr val="E68230"/>
                        </a:solidFill>
                        <a:effectLst/>
                        <a:uLnTx/>
                        <a:uFillTx/>
                        <a:latin typeface="Cambria Math" charset="0"/>
                        <a:ea typeface="+mn-ea"/>
                        <a:cs typeface="+mn-cs"/>
                      </a:rPr>
                      <m:t>(</m:t>
                    </m:r>
                    <m:r>
                      <a:rPr kumimoji="0" lang="el-GR" sz="1800" b="1" i="1" u="none" strike="noStrike" kern="1200" cap="none" spc="0" normalizeH="0" baseline="0" noProof="0">
                        <a:ln>
                          <a:noFill/>
                        </a:ln>
                        <a:solidFill>
                          <a:srgbClr val="E68230"/>
                        </a:solidFill>
                        <a:effectLst/>
                        <a:uLnTx/>
                        <a:uFillTx/>
                        <a:latin typeface="Cambria Math" charset="0"/>
                        <a:ea typeface="+mn-ea"/>
                        <a:cs typeface="+mn-cs"/>
                      </a:rPr>
                      <m:t>𝜽</m:t>
                    </m:r>
                    <m:r>
                      <a:rPr kumimoji="0" lang="el-GR" sz="1800" b="1" i="1" u="none" strike="noStrike" kern="1200" cap="none" spc="0" normalizeH="0" baseline="0" noProof="0">
                        <a:ln>
                          <a:noFill/>
                        </a:ln>
                        <a:solidFill>
                          <a:srgbClr val="E68230"/>
                        </a:solidFill>
                        <a:effectLst/>
                        <a:uLnTx/>
                        <a:uFillTx/>
                        <a:latin typeface="Cambria Math" charset="0"/>
                        <a:ea typeface="+mn-ea"/>
                        <a:cs typeface="+mn-cs"/>
                      </a:rPr>
                      <m:t>)</m:t>
                    </m:r>
                  </m:oMath>
                </a14:m>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𝑗</m:t>
                          </m:r>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𝑛𝑒𝑤</m:t>
                          </m:r>
                        </m:sup>
                      </m:sSub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𝑜𝑙𝑑</m:t>
                          </m:r>
                        </m:sup>
                      </m:sSub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𝛼</m:t>
                      </m:r>
                      <m:f>
                        <m:fPr>
                          <m:ctrlPr>
                            <a:rPr kumimoji="0" lang="mr-IN" sz="18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mr-IN" sz="1800" b="0" i="1" u="none" strike="noStrike" kern="1200" cap="none" spc="0" normalizeH="0" baseline="0" noProof="0" smtClean="0">
                              <a:ln>
                                <a:noFill/>
                              </a:ln>
                              <a:solidFill>
                                <a:prstClr val="black"/>
                              </a:solidFill>
                              <a:effectLst/>
                              <a:uLnTx/>
                              <a:uFillTx/>
                              <a:latin typeface="Cambria Math" charset="0"/>
                              <a:ea typeface="+mn-ea"/>
                            </a:rPr>
                            <m:t>ⅆ</m:t>
                          </m:r>
                        </m:num>
                        <m:den>
                          <m:r>
                            <a:rPr kumimoji="0" lang="mr-IN" sz="1800" b="0" i="1" u="none" strike="noStrike" kern="1200" cap="none" spc="0" normalizeH="0" baseline="0" noProof="0" smtClean="0">
                              <a:ln>
                                <a:noFill/>
                              </a:ln>
                              <a:solidFill>
                                <a:prstClr val="black"/>
                              </a:solidFill>
                              <a:effectLst/>
                              <a:uLnTx/>
                              <a:uFillTx/>
                              <a:latin typeface="Cambria Math" charset="0"/>
                              <a:ea typeface="+mn-ea"/>
                            </a:rPr>
                            <m:t>ⅆ</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𝑗</m:t>
                              </m:r>
                            </m:sub>
                            <m:sup>
                              <m:r>
                                <a:rPr kumimoji="0" lang="en-US" sz="1800" b="0" i="1" u="none" strike="noStrike" kern="1200" cap="none" spc="0" normalizeH="0" baseline="0" noProof="0">
                                  <a:ln>
                                    <a:noFill/>
                                  </a:ln>
                                  <a:solidFill>
                                    <a:prstClr val="black"/>
                                  </a:solidFill>
                                  <a:effectLst/>
                                  <a:uLnTx/>
                                  <a:uFillTx/>
                                  <a:latin typeface="Cambria Math" charset="0"/>
                                  <a:ea typeface="+mn-ea"/>
                                  <a:cs typeface="+mn-cs"/>
                                </a:rPr>
                                <m:t>𝑜𝑙𝑑</m:t>
                              </m:r>
                            </m:sup>
                          </m:sSubSup>
                        </m:den>
                      </m:f>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𝐽</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Update each element of </a:t>
            </a:r>
            <a:r>
              <a:rPr kumimoji="0" lang="el-GR" sz="1800" b="0" i="0" u="none" strike="noStrike" kern="1200" cap="none" spc="0" normalizeH="0" baseline="0" noProof="0" dirty="0">
                <a:ln>
                  <a:noFill/>
                </a:ln>
                <a:solidFill>
                  <a:prstClr val="black"/>
                </a:solidFill>
                <a:effectLst/>
                <a:uLnTx/>
                <a:uFillTx/>
                <a:latin typeface="Century Gothic"/>
                <a:ea typeface="+mn-ea"/>
                <a:cs typeface="+mn-cs"/>
              </a:rPr>
              <a:t>θ</a:t>
            </a:r>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sup>
                          <m:r>
                            <a:rPr kumimoji="0" lang="en-US" sz="1800" b="0" i="1" u="none" strike="noStrike" kern="1200" cap="none" spc="0" normalizeH="0" baseline="0" noProof="0">
                              <a:ln>
                                <a:noFill/>
                              </a:ln>
                              <a:solidFill>
                                <a:prstClr val="black"/>
                              </a:solidFill>
                              <a:effectLst/>
                              <a:uLnTx/>
                              <a:uFillTx/>
                              <a:latin typeface="Cambria Math" charset="0"/>
                              <a:ea typeface="+mn-ea"/>
                              <a:cs typeface="+mn-cs"/>
                            </a:rPr>
                            <m:t>𝑛𝑒𝑤</m:t>
                          </m:r>
                        </m:sup>
                      </m:sSubSup>
                      <m:r>
                        <a:rPr kumimoji="0" lang="en-US" sz="1800" b="0" i="1" u="none" strike="noStrike" kern="1200" cap="none" spc="0" normalizeH="0" baseline="0" noProof="0">
                          <a:ln>
                            <a:noFill/>
                          </a:ln>
                          <a:solidFill>
                            <a:prstClr val="black"/>
                          </a:solidFill>
                          <a:effectLst/>
                          <a:uLnTx/>
                          <a:uFillTx/>
                          <a:latin typeface="Cambria Math" charset="0"/>
                          <a:ea typeface="+mn-ea"/>
                          <a:cs typeface="+mn-cs"/>
                        </a:rPr>
                        <m:t>=</m:t>
                      </m:r>
                      <m:sSubSup>
                        <m:sSub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𝑜</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𝑙𝑑</m:t>
                          </m:r>
                        </m:sup>
                      </m:sSubSup>
                      <m:r>
                        <a:rPr kumimoji="0" lang="en-US" sz="1800" b="0" i="1" u="none" strike="noStrike" kern="1200" cap="none" spc="0" normalizeH="0" baseline="0" noProof="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𝛼</m:t>
                      </m:r>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charset="0"/>
                              <a:ea typeface="Cambria Math" charset="0"/>
                              <a:cs typeface="Cambria Math" charset="0"/>
                            </a:rPr>
                            <m:t>𝛻</m:t>
                          </m:r>
                        </m:e>
                        <m:sub>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sub>
                      </m:sSub>
                      <m:r>
                        <a:rPr kumimoji="0" lang="en-US" sz="1800" b="0" i="1" u="none" strike="noStrike" kern="1200" cap="none" spc="0" normalizeH="0" baseline="0" noProof="0">
                          <a:ln>
                            <a:noFill/>
                          </a:ln>
                          <a:solidFill>
                            <a:prstClr val="black"/>
                          </a:solidFill>
                          <a:effectLst/>
                          <a:uLnTx/>
                          <a:uFillTx/>
                          <a:latin typeface="Cambria Math" charset="0"/>
                          <a:ea typeface="+mn-ea"/>
                          <a:cs typeface="+mn-cs"/>
                        </a:rPr>
                        <m:t>𝐽</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m:t>
                      </m:r>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r>
                        <a:rPr kumimoji="0" lang="el-GR" sz="1800" b="0" i="1" u="none" strike="noStrike" kern="1200" cap="none" spc="0" normalizeH="0" baseline="0" noProof="0">
                          <a:ln>
                            <a:noFill/>
                          </a:ln>
                          <a:solidFill>
                            <a:prstClr val="black"/>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Matrix notation for </a:t>
            </a:r>
            <a:r>
              <a:rPr kumimoji="0" lang="en-US" sz="1800" b="0" i="0" u="none" strike="noStrike" kern="1200" cap="none" spc="0" normalizeH="0" baseline="0" noProof="0">
                <a:ln>
                  <a:noFill/>
                </a:ln>
                <a:solidFill>
                  <a:prstClr val="black"/>
                </a:solidFill>
                <a:effectLst/>
                <a:uLnTx/>
                <a:uFillTx/>
                <a:latin typeface="Century Gothic"/>
                <a:ea typeface="+mn-ea"/>
                <a:cs typeface="+mn-cs"/>
              </a:rPr>
              <a:t>all parameters</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Recursively apply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chain rule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though each node</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Ορθογώνιο 18"/>
          <p:cNvSpPr/>
          <p:nvPr/>
        </p:nvSpPr>
        <p:spPr>
          <a:xfrm>
            <a:off x="5139412" y="1327784"/>
            <a:ext cx="3663637"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7"/>
              </a:rPr>
              <a:t>Review of backpropagation</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42690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One forward pass</a:t>
            </a:r>
          </a:p>
        </p:txBody>
      </p:sp>
      <p:graphicFrame>
        <p:nvGraphicFramePr>
          <p:cNvPr id="3" name="Πίνακας 2"/>
          <p:cNvGraphicFramePr>
            <a:graphicFrameLocks noGrp="1"/>
          </p:cNvGraphicFramePr>
          <p:nvPr/>
        </p:nvGraphicFramePr>
        <p:xfrm>
          <a:off x="3519344" y="2948939"/>
          <a:ext cx="504000" cy="1483362"/>
        </p:xfrm>
        <a:graphic>
          <a:graphicData uri="http://schemas.openxmlformats.org/drawingml/2006/table">
            <a:tbl>
              <a:tblPr firstRow="1" bandRow="1">
                <a:tableStyleId>{5940675A-B579-460E-94D1-54222C63F5DA}</a:tableStyleId>
              </a:tblPr>
              <a:tblGrid>
                <a:gridCol w="504000">
                  <a:extLst>
                    <a:ext uri="{9D8B030D-6E8A-4147-A177-3AD203B41FA5}">
                      <a16:colId xmlns:a16="http://schemas.microsoft.com/office/drawing/2014/main" val="20000"/>
                    </a:ext>
                  </a:extLst>
                </a:gridCol>
              </a:tblGrid>
              <a:tr h="494454">
                <a:tc>
                  <a:txBody>
                    <a:bodyPr/>
                    <a:lstStyle/>
                    <a:p>
                      <a:pPr algn="ctr"/>
                      <a:r>
                        <a:rPr lang="en-US" dirty="0"/>
                        <a:t>0.1</a:t>
                      </a:r>
                      <a:endParaRPr lang="el-GR" dirty="0"/>
                    </a:p>
                  </a:txBody>
                  <a:tcPr/>
                </a:tc>
                <a:extLst>
                  <a:ext uri="{0D108BD9-81ED-4DB2-BD59-A6C34878D82A}">
                    <a16:rowId xmlns:a16="http://schemas.microsoft.com/office/drawing/2014/main" val="10000"/>
                  </a:ext>
                </a:extLst>
              </a:tr>
              <a:tr h="494454">
                <a:tc>
                  <a:txBody>
                    <a:bodyPr/>
                    <a:lstStyle/>
                    <a:p>
                      <a:pPr algn="ctr"/>
                      <a:r>
                        <a:rPr lang="en-US" dirty="0"/>
                        <a:t>0.2</a:t>
                      </a:r>
                      <a:endParaRPr lang="el-GR" dirty="0"/>
                    </a:p>
                  </a:txBody>
                  <a:tcPr/>
                </a:tc>
                <a:extLst>
                  <a:ext uri="{0D108BD9-81ED-4DB2-BD59-A6C34878D82A}">
                    <a16:rowId xmlns:a16="http://schemas.microsoft.com/office/drawing/2014/main" val="10001"/>
                  </a:ext>
                </a:extLst>
              </a:tr>
              <a:tr h="494454">
                <a:tc>
                  <a:txBody>
                    <a:bodyPr/>
                    <a:lstStyle/>
                    <a:p>
                      <a:pPr algn="ctr"/>
                      <a:r>
                        <a:rPr lang="en-US" dirty="0"/>
                        <a:t>0.3</a:t>
                      </a:r>
                      <a:endParaRPr lang="el-GR" dirty="0"/>
                    </a:p>
                  </a:txBody>
                  <a:tcPr/>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nvGraphicFramePr>
        <p:xfrm>
          <a:off x="240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012190">
                  <a:extLst>
                    <a:ext uri="{9D8B030D-6E8A-4147-A177-3AD203B41FA5}">
                      <a16:colId xmlns:a16="http://schemas.microsoft.com/office/drawing/2014/main" val="20002"/>
                    </a:ext>
                  </a:extLst>
                </a:gridCol>
              </a:tblGrid>
              <a:tr h="370840">
                <a:tc>
                  <a:txBody>
                    <a:bodyPr/>
                    <a:lstStyle/>
                    <a:p>
                      <a:pPr algn="ctr"/>
                      <a:r>
                        <a:rPr lang="en-US" dirty="0"/>
                        <a:t>0.2</a:t>
                      </a:r>
                      <a:endParaRPr lang="el-GR" dirty="0"/>
                    </a:p>
                  </a:txBody>
                  <a:tcPr>
                    <a:solidFill>
                      <a:schemeClr val="accent2">
                        <a:lumMod val="20000"/>
                        <a:lumOff val="80000"/>
                      </a:schemeClr>
                    </a:solidFill>
                  </a:tcPr>
                </a:tc>
                <a:tc>
                  <a:txBody>
                    <a:bodyPr/>
                    <a:lstStyle/>
                    <a:p>
                      <a:pPr algn="ctr"/>
                      <a:r>
                        <a:rPr lang="en-US" dirty="0"/>
                        <a:t>-0.5</a:t>
                      </a:r>
                      <a:endParaRPr lang="el-GR" dirty="0"/>
                    </a:p>
                  </a:txBody>
                  <a:tcPr>
                    <a:solidFill>
                      <a:schemeClr val="accent2">
                        <a:lumMod val="20000"/>
                        <a:lumOff val="80000"/>
                      </a:schemeClr>
                    </a:solidFill>
                  </a:tcPr>
                </a:tc>
                <a:tc>
                  <a:txBody>
                    <a:bodyPr/>
                    <a:lstStyle/>
                    <a:p>
                      <a:pPr algn="ctr"/>
                      <a:r>
                        <a:rPr lang="en-US" dirty="0"/>
                        <a:t>0.1</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2.0</a:t>
                      </a:r>
                      <a:endParaRPr lang="el-GR" dirty="0"/>
                    </a:p>
                  </a:txBody>
                  <a:tcPr>
                    <a:solidFill>
                      <a:schemeClr val="accent5">
                        <a:lumMod val="20000"/>
                        <a:lumOff val="80000"/>
                      </a:schemeClr>
                    </a:solidFill>
                  </a:tcPr>
                </a:tc>
                <a:tc>
                  <a:txBody>
                    <a:bodyPr/>
                    <a:lstStyle/>
                    <a:p>
                      <a:pPr algn="ctr"/>
                      <a:r>
                        <a:rPr lang="en-US" dirty="0"/>
                        <a:t>1.5</a:t>
                      </a:r>
                      <a:endParaRPr lang="el-GR" dirty="0"/>
                    </a:p>
                  </a:txBody>
                  <a:tcPr>
                    <a:solidFill>
                      <a:schemeClr val="accent5">
                        <a:lumMod val="20000"/>
                        <a:lumOff val="80000"/>
                      </a:schemeClr>
                    </a:solidFill>
                  </a:tcPr>
                </a:tc>
                <a:tc>
                  <a:txBody>
                    <a:bodyPr/>
                    <a:lstStyle/>
                    <a:p>
                      <a:pPr algn="ctr"/>
                      <a:r>
                        <a:rPr lang="en-US" dirty="0"/>
                        <a:t>1.3</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0.5</a:t>
                      </a:r>
                      <a:endParaRPr lang="el-GR" dirty="0"/>
                    </a:p>
                  </a:txBody>
                  <a:tcPr>
                    <a:solidFill>
                      <a:schemeClr val="accent3">
                        <a:lumMod val="20000"/>
                        <a:lumOff val="80000"/>
                      </a:schemeClr>
                    </a:solidFill>
                  </a:tcPr>
                </a:tc>
                <a:tc>
                  <a:txBody>
                    <a:bodyPr/>
                    <a:lstStyle/>
                    <a:p>
                      <a:pPr algn="ctr"/>
                      <a:r>
                        <a:rPr lang="en-US" dirty="0"/>
                        <a:t>0.0</a:t>
                      </a:r>
                      <a:endParaRPr lang="el-GR" dirty="0"/>
                    </a:p>
                  </a:txBody>
                  <a:tcPr>
                    <a:solidFill>
                      <a:schemeClr val="accent3">
                        <a:lumMod val="20000"/>
                        <a:lumOff val="80000"/>
                      </a:schemeClr>
                    </a:solidFill>
                  </a:tcPr>
                </a:tc>
                <a:tc>
                  <a:txBody>
                    <a:bodyPr/>
                    <a:lstStyle/>
                    <a:p>
                      <a:pPr algn="ctr"/>
                      <a:r>
                        <a:rPr lang="en-US" dirty="0"/>
                        <a:t>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a:t>
                      </a:r>
                      <a:endParaRPr lang="el-GR" dirty="0"/>
                    </a:p>
                  </a:txBody>
                  <a:tcPr>
                    <a:solidFill>
                      <a:schemeClr val="accent4">
                        <a:lumMod val="20000"/>
                        <a:lumOff val="80000"/>
                      </a:schemeClr>
                    </a:solidFill>
                  </a:tcPr>
                </a:tc>
                <a:tc>
                  <a:txBody>
                    <a:bodyPr/>
                    <a:lstStyle/>
                    <a:p>
                      <a:pPr algn="ctr"/>
                      <a:r>
                        <a:rPr lang="en-US" dirty="0"/>
                        <a:t>2.0</a:t>
                      </a:r>
                      <a:endParaRPr lang="el-GR" dirty="0"/>
                    </a:p>
                  </a:txBody>
                  <a:tcPr>
                    <a:solidFill>
                      <a:schemeClr val="accent4">
                        <a:lumMod val="20000"/>
                        <a:lumOff val="80000"/>
                      </a:schemeClr>
                    </a:solidFill>
                  </a:tcPr>
                </a:tc>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nvGraphicFramePr>
        <p:xfrm>
          <a:off x="6397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0.95</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3.89</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0.15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0.37</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nvGraphicFramePr>
        <p:xfrm>
          <a:off x="4802926" y="2948940"/>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1.0</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3.0</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entury Gothic"/>
              <a:ea typeface="+mn-ea"/>
              <a:cs typeface="+mn-cs"/>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4" name="Ορθογώνιο 13"/>
              <p:cNvSpPr/>
              <p:nvPr/>
            </p:nvSpPr>
            <p:spPr>
              <a:xfrm>
                <a:off x="1521919" y="4547553"/>
                <a:ext cx="50526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0" u="none" strike="noStrike" kern="1200" cap="none" spc="0" normalizeH="0" baseline="0" noProof="0" smtClean="0">
                          <a:ln>
                            <a:noFill/>
                          </a:ln>
                          <a:solidFill>
                            <a:prstClr val="black"/>
                          </a:solidFill>
                          <a:effectLst/>
                          <a:uLnTx/>
                          <a:uFillTx/>
                          <a:latin typeface="Cambria Math" charset="0"/>
                          <a:ea typeface="+mn-ea"/>
                          <a:cs typeface="+mn-cs"/>
                        </a:rPr>
                        <m:t>𝐖</m:t>
                      </m:r>
                    </m:oMath>
                  </m:oMathPara>
                </a14:m>
                <a:endParaRPr kumimoji="0" lang="el-GR" sz="20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977381" y="4547553"/>
                <a:ext cx="41069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prstClr val="black"/>
                          </a:solidFill>
                          <a:effectLst/>
                          <a:uLnTx/>
                          <a:uFillTx/>
                          <a:latin typeface="Cambria Math" charset="0"/>
                          <a:ea typeface="+mn-ea"/>
                          <a:cs typeface="+mn-cs"/>
                        </a:rPr>
                        <m:t>𝒃</m:t>
                      </m:r>
                    </m:oMath>
                  </m:oMathPara>
                </a14:m>
                <a:endParaRPr kumimoji="0" lang="el-GR" sz="20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4"/>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104552" y="4562942"/>
                <a:ext cx="1345176"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l-GR" sz="1800" b="1" i="1" u="none" strike="noStrike" kern="1200" cap="none" spc="0" normalizeH="0" baseline="0" noProof="0" smtClean="0">
                          <a:ln>
                            <a:noFill/>
                          </a:ln>
                          <a:solidFill>
                            <a:prstClr val="black"/>
                          </a:solidFill>
                          <a:effectLst/>
                          <a:uLnTx/>
                          <a:uFillTx/>
                          <a:latin typeface="Cambria Math" charset="0"/>
                          <a:ea typeface="+mn-ea"/>
                          <a:cs typeface="+mn-cs"/>
                        </a:rPr>
                        <m:t>𝝈</m:t>
                      </m:r>
                      <m:r>
                        <a:rPr kumimoji="0" lang="el-GR" sz="1800" b="1" i="1" u="none" strike="noStrike" kern="1200" cap="none" spc="0" normalizeH="0" baseline="0" noProof="0" smtClean="0">
                          <a:ln>
                            <a:noFill/>
                          </a:ln>
                          <a:solidFill>
                            <a:prstClr val="black"/>
                          </a:solidFill>
                          <a:effectLst/>
                          <a:uLnTx/>
                          <a:uFillTx/>
                          <a:latin typeface="Cambria Math"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a:ln>
                                <a:noFill/>
                              </a:ln>
                              <a:solidFill>
                                <a:prstClr val="black"/>
                              </a:solidFill>
                              <a:effectLst/>
                              <a:uLnTx/>
                              <a:uFillTx/>
                              <a:latin typeface="Cambria Math" charset="0"/>
                              <a:ea typeface="+mn-ea"/>
                              <a:cs typeface="+mn-cs"/>
                            </a:rPr>
                            <m:t>𝒙</m:t>
                          </m:r>
                        </m:e>
                        <m:sub>
                          <m:r>
                            <a:rPr kumimoji="0" lang="en-US" sz="1800" b="1" i="1" u="none" strike="noStrike" kern="1200" cap="none" spc="0" normalizeH="0" baseline="0" noProof="0">
                              <a:ln>
                                <a:noFill/>
                              </a:ln>
                              <a:solidFill>
                                <a:prstClr val="black"/>
                              </a:solidFill>
                              <a:effectLst/>
                              <a:uLnTx/>
                              <a:uFillTx/>
                              <a:latin typeface="Cambria Math" charset="0"/>
                              <a:ea typeface="+mn-ea"/>
                              <a:cs typeface="+mn-cs"/>
                            </a:rPr>
                            <m:t>𝒊</m:t>
                          </m:r>
                        </m:sub>
                      </m:sSub>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𝑾</m:t>
                      </m:r>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1" i="1" u="none" strike="noStrike" kern="1200" cap="none" spc="0" normalizeH="0" baseline="0" noProof="0" smtClean="0">
                          <a:ln>
                            <a:noFill/>
                          </a:ln>
                          <a:solidFill>
                            <a:prstClr val="black"/>
                          </a:solidFill>
                          <a:effectLst/>
                          <a:uLnTx/>
                          <a:uFillTx/>
                          <a:latin typeface="Cambria Math" charset="0"/>
                          <a:ea typeface="+mn-ea"/>
                          <a:cs typeface="+mn-cs"/>
                        </a:rPr>
                        <m:t>𝒃</m:t>
                      </m:r>
                      <m:r>
                        <a:rPr kumimoji="0" lang="en-US" sz="1800" b="1" i="1" u="none" strike="noStrike" kern="1200" cap="none" spc="0" normalizeH="0" baseline="0" noProof="0">
                          <a:ln>
                            <a:noFill/>
                          </a:ln>
                          <a:solidFill>
                            <a:prstClr val="black"/>
                          </a:solidFill>
                          <a:effectLst/>
                          <a:uLnTx/>
                          <a:uFillTx/>
                          <a:latin typeface="Cambria Math" charset="0"/>
                          <a:ea typeface="+mn-ea"/>
                          <a:cs typeface="+mn-cs"/>
                        </a:rPr>
                        <m:t>)</m:t>
                      </m:r>
                    </m:oMath>
                  </m:oMathPara>
                </a14:m>
                <a:endParaRPr kumimoji="0" lang="el-GR" sz="18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6104552" y="4562942"/>
                <a:ext cx="1345176" cy="369332"/>
              </a:xfrm>
              <a:prstGeom prst="rect">
                <a:avLst/>
              </a:prstGeom>
              <a:blipFill rotWithShape="0">
                <a:blip r:embed="rId5"/>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3555599" y="4547553"/>
                <a:ext cx="482248"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1" i="1" u="none" strike="noStrike" kern="1200" cap="none" spc="0" normalizeH="0" baseline="0" noProof="0" smtClean="0">
                              <a:ln>
                                <a:noFill/>
                              </a:ln>
                              <a:solidFill>
                                <a:prstClr val="black"/>
                              </a:solidFill>
                              <a:effectLst/>
                              <a:uLnTx/>
                              <a:uFillTx/>
                              <a:latin typeface="Cambria Math" charset="0"/>
                              <a:ea typeface="+mn-ea"/>
                              <a:cs typeface="+mn-cs"/>
                            </a:rPr>
                            <m:t>𝒙</m:t>
                          </m:r>
                        </m:e>
                        <m:sub>
                          <m:r>
                            <a:rPr kumimoji="0" lang="en-US" sz="2000" b="1" i="1" u="none" strike="noStrike" kern="1200" cap="none" spc="0" normalizeH="0" baseline="0" noProof="0" smtClean="0">
                              <a:ln>
                                <a:noFill/>
                              </a:ln>
                              <a:solidFill>
                                <a:prstClr val="black"/>
                              </a:solidFill>
                              <a:effectLst/>
                              <a:uLnTx/>
                              <a:uFillTx/>
                              <a:latin typeface="Cambria Math" charset="0"/>
                              <a:ea typeface="+mn-ea"/>
                              <a:cs typeface="+mn-cs"/>
                            </a:rPr>
                            <m:t>𝒊</m:t>
                          </m:r>
                        </m:sub>
                      </m:sSub>
                    </m:oMath>
                  </m:oMathPara>
                </a14:m>
                <a:endParaRPr kumimoji="0" lang="el-GR" sz="20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8" name="Ορθογώνιο 17"/>
              <p:cNvSpPr>
                <a:spLocks noRot="1" noChangeAspect="1" noMove="1" noResize="1" noEditPoints="1" noAdjustHandles="1" noChangeArrowheads="1" noChangeShapeType="1" noTextEdit="1"/>
              </p:cNvSpPr>
              <p:nvPr/>
            </p:nvSpPr>
            <p:spPr>
              <a:xfrm>
                <a:off x="3555599" y="4547553"/>
                <a:ext cx="482248" cy="400110"/>
              </a:xfrm>
              <a:prstGeom prst="rect">
                <a:avLst/>
              </a:prstGeom>
              <a:blipFill rotWithShape="0">
                <a:blip r:embed="rId6"/>
                <a:stretch>
                  <a:fillRect b="-3030"/>
                </a:stretch>
              </a:blipFill>
            </p:spPr>
            <p:txBody>
              <a:bodyPr/>
              <a:lstStyle/>
              <a:p>
                <a:r>
                  <a:rPr lang="el-GR">
                    <a:noFill/>
                  </a:rPr>
                  <a:t> </a:t>
                </a:r>
              </a:p>
            </p:txBody>
          </p:sp>
        </mc:Fallback>
      </mc:AlternateContent>
      <p:sp>
        <p:nvSpPr>
          <p:cNvPr id="19" name="TextBox 18"/>
          <p:cNvSpPr txBox="1"/>
          <p:nvPr/>
        </p:nvSpPr>
        <p:spPr>
          <a:xfrm>
            <a:off x="240237" y="1385797"/>
            <a:ext cx="3097323"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Text (input) representation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TFIDF</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Word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embeddings</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prstClr val="black"/>
                </a:solidFill>
                <a:effectLst/>
                <a:uLnTx/>
                <a:uFillTx/>
                <a:latin typeface="Century Gothic"/>
                <a:ea typeface="+mn-ea"/>
                <a:cs typeface="Mangal" panose="02040503050203030202" pitchFamily="18" charset="0"/>
              </a:rPr>
              <a: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cxnSp>
        <p:nvCxnSpPr>
          <p:cNvPr id="21" name="Γωνιώδης σύνδεση 20"/>
          <p:cNvCxnSpPr>
            <a:stCxn id="19" idx="3"/>
            <a:endCxn id="3" idx="0"/>
          </p:cNvCxnSpPr>
          <p:nvPr/>
        </p:nvCxnSpPr>
        <p:spPr>
          <a:xfrm>
            <a:off x="3337560" y="1985962"/>
            <a:ext cx="433784"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5200" y="2948938"/>
            <a:ext cx="15937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C1304">
                    <a:lumMod val="50000"/>
                    <a:lumOff val="50000"/>
                  </a:srgbClr>
                </a:solidFill>
                <a:effectLst/>
                <a:uLnTx/>
                <a:uFillTx/>
                <a:latin typeface="Century Gothic"/>
                <a:ea typeface="+mn-ea"/>
                <a:cs typeface="+mn-cs"/>
              </a:rPr>
              <a:t>very positive</a:t>
            </a:r>
            <a:endParaRPr kumimoji="0" lang="el-GR" sz="1800" b="1" i="0" u="none" strike="noStrike" kern="1200" cap="none" spc="0" normalizeH="0" baseline="0" noProof="0" dirty="0">
              <a:ln>
                <a:noFill/>
              </a:ln>
              <a:solidFill>
                <a:srgbClr val="4C1304">
                  <a:lumMod val="50000"/>
                  <a:lumOff val="50000"/>
                </a:srgbClr>
              </a:solidFill>
              <a:effectLst/>
              <a:uLnTx/>
              <a:uFillTx/>
              <a:latin typeface="Century Gothic"/>
              <a:ea typeface="+mn-ea"/>
              <a:cs typeface="+mn-cs"/>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E66B2">
                    <a:lumMod val="60000"/>
                    <a:lumOff val="40000"/>
                  </a:srgbClr>
                </a:solidFill>
                <a:effectLst/>
                <a:uLnTx/>
                <a:uFillTx/>
                <a:latin typeface="Century Gothic"/>
                <a:ea typeface="+mn-ea"/>
                <a:cs typeface="+mn-cs"/>
              </a:rPr>
              <a:t>positive</a:t>
            </a:r>
            <a:endParaRPr kumimoji="0" lang="el-GR" sz="1800" b="1" i="0" u="none" strike="noStrike" kern="1200" cap="none" spc="0" normalizeH="0" baseline="0" noProof="0" dirty="0">
              <a:ln>
                <a:noFill/>
              </a:ln>
              <a:solidFill>
                <a:srgbClr val="4E66B2">
                  <a:lumMod val="60000"/>
                  <a:lumOff val="40000"/>
                </a:srgbClr>
              </a:solidFill>
              <a:effectLst/>
              <a:uLnTx/>
              <a:uFillTx/>
              <a:latin typeface="Century Gothic"/>
              <a:ea typeface="+mn-ea"/>
              <a:cs typeface="+mn-cs"/>
            </a:endParaRPr>
          </a:p>
        </p:txBody>
      </p:sp>
      <p:sp>
        <p:nvSpPr>
          <p:cNvPr id="28" name="TextBox 27"/>
          <p:cNvSpPr txBox="1"/>
          <p:nvPr/>
        </p:nvSpPr>
        <p:spPr>
          <a:xfrm>
            <a:off x="7248675" y="4057995"/>
            <a:ext cx="17267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B9BC7">
                    <a:lumMod val="60000"/>
                    <a:lumOff val="40000"/>
                  </a:srgbClr>
                </a:solidFill>
                <a:effectLst/>
                <a:uLnTx/>
                <a:uFillTx/>
                <a:latin typeface="Century Gothic"/>
                <a:ea typeface="+mn-ea"/>
                <a:cs typeface="+mn-cs"/>
              </a:rPr>
              <a:t>very negative</a:t>
            </a:r>
            <a:endParaRPr kumimoji="0" lang="el-GR" sz="1800" b="1" i="0" u="none" strike="noStrike" kern="1200" cap="none" spc="0" normalizeH="0" baseline="0" noProof="0" dirty="0">
              <a:ln>
                <a:noFill/>
              </a:ln>
              <a:solidFill>
                <a:srgbClr val="6B9BC7">
                  <a:lumMod val="60000"/>
                  <a:lumOff val="40000"/>
                </a:srgbClr>
              </a:solidFill>
              <a:effectLst/>
              <a:uLnTx/>
              <a:uFillTx/>
              <a:latin typeface="Century Gothic"/>
              <a:ea typeface="+mn-ea"/>
              <a:cs typeface="+mn-cs"/>
            </a:endParaRPr>
          </a:p>
        </p:txBody>
      </p:sp>
      <p:sp>
        <p:nvSpPr>
          <p:cNvPr id="29" name="TextBox 28"/>
          <p:cNvSpPr txBox="1"/>
          <p:nvPr/>
        </p:nvSpPr>
        <p:spPr>
          <a:xfrm>
            <a:off x="7441302" y="3691520"/>
            <a:ext cx="11929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BB05E">
                    <a:lumMod val="60000"/>
                    <a:lumOff val="40000"/>
                  </a:srgbClr>
                </a:solidFill>
                <a:effectLst/>
                <a:uLnTx/>
                <a:uFillTx/>
                <a:latin typeface="Century Gothic"/>
                <a:ea typeface="+mn-ea"/>
                <a:cs typeface="+mn-cs"/>
              </a:rPr>
              <a:t>negative</a:t>
            </a:r>
            <a:endParaRPr kumimoji="0" lang="el-GR" sz="1800" b="1" i="0" u="none" strike="noStrike" kern="1200" cap="none" spc="0" normalizeH="0" baseline="0" noProof="0" dirty="0">
              <a:ln>
                <a:noFill/>
              </a:ln>
              <a:solidFill>
                <a:srgbClr val="9BB05E">
                  <a:lumMod val="60000"/>
                  <a:lumOff val="40000"/>
                </a:srgbClr>
              </a:solidFill>
              <a:effectLst/>
              <a:uLnTx/>
              <a:uFillTx/>
              <a:latin typeface="Century Gothic"/>
              <a:ea typeface="+mn-ea"/>
              <a:cs typeface="+mn-cs"/>
            </a:endParaRPr>
          </a:p>
        </p:txBody>
      </p:sp>
    </p:spTree>
    <p:extLst>
      <p:ext uri="{BB962C8B-B14F-4D97-AF65-F5344CB8AC3E}">
        <p14:creationId xmlns:p14="http://schemas.microsoft.com/office/powerpoint/2010/main" val="190525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Non-</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linearities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needed to learn complex (non-linear) representations of data, otherwise the NN would be just a linear function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More layers and neurons can approximate more complex functions</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709847" y="1602436"/>
                <a:ext cx="167327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1" u="none" strike="noStrike" kern="1200" cap="none" spc="0" normalizeH="0" baseline="0" noProof="0">
                            <a:ln>
                              <a:noFill/>
                            </a:ln>
                            <a:solidFill>
                              <a:prstClr val="black"/>
                            </a:solidFill>
                            <a:effectLst/>
                            <a:uLnTx/>
                            <a:uFillTx/>
                            <a:latin typeface="Cambria Math" charset="0"/>
                            <a:ea typeface="+mn-ea"/>
                            <a:cs typeface="+mn-cs"/>
                          </a:rPr>
                          <m:t>W</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800" b="0" i="1" u="none" strike="noStrike" kern="1200" cap="none" spc="0" normalizeH="0" baseline="0" noProof="0">
                            <a:ln>
                              <a:noFill/>
                            </a:ln>
                            <a:solidFill>
                              <a:prstClr val="black"/>
                            </a:solidFill>
                            <a:effectLst/>
                            <a:uLnTx/>
                            <a:uFillTx/>
                            <a:latin typeface="Cambria Math" charset="0"/>
                            <a:ea typeface="+mn-ea"/>
                            <a:cs typeface="+mn-cs"/>
                          </a:rPr>
                          <m:t>W</m:t>
                        </m:r>
                      </m:e>
                      <m:sub>
                        <m:r>
                          <a:rPr kumimoji="0" lang="en-US" sz="1800" b="0" i="1" u="none" strike="noStrike" kern="1200" cap="none" spc="0" normalizeH="0" baseline="0" noProof="0">
                            <a:ln>
                              <a:noFill/>
                            </a:ln>
                            <a:solidFill>
                              <a:prstClr val="black"/>
                            </a:solidFill>
                            <a:effectLst/>
                            <a:uLnTx/>
                            <a:uFillTx/>
                            <a:latin typeface="Cambria Math" charset="0"/>
                            <a:ea typeface="+mn-ea"/>
                            <a:cs typeface="+mn-cs"/>
                          </a:rPr>
                          <m:t>2</m:t>
                        </m:r>
                      </m:sub>
                    </m:s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𝑊𝑥</m:t>
                    </m:r>
                  </m:oMath>
                </a14:m>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Full list: </a:t>
            </a: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5"/>
              </a:rPr>
              <a:t>https://en.wikipedia.org/wiki/Activation_function</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 name="Ορθογώνιο 1"/>
          <p:cNvSpPr/>
          <p:nvPr/>
        </p:nvSpPr>
        <p:spPr>
          <a:xfrm>
            <a:off x="2859206" y="4536025"/>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http://cs231n.github.io/assets/nn1/</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layer_sizes.jpeg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38389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Sigmoid</a:t>
            </a:r>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258532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Nice interpretation as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firing rate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of a neuron</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0 = not firing at all </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1 = fully firing</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Sigmoid neurons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saturate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and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kill gradients</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thus NN will barely learn</a:t>
            </a:r>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a:p>
            <a:pPr marL="742950" marR="0" lvl="1" indent="-285750" algn="l" defTabSz="457200" rtl="0" eaLnBrk="1" fontAlgn="auto" latinLnBrk="0" hangingPunct="1">
              <a:lnSpc>
                <a:spcPct val="100000"/>
              </a:lnSpc>
              <a:spcBef>
                <a:spcPts val="0"/>
              </a:spcBef>
              <a:spcAft>
                <a:spcPts val="0"/>
              </a:spcAft>
              <a:buClrTx/>
              <a:buSzPct val="110000"/>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when the neuron’s activation are 0 or 1 (saturate)</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gradient at these regions almost zero </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almost no signal will flow to its weights </a:t>
            </a:r>
          </a:p>
          <a:p>
            <a:pPr marL="1200150" marR="0" lvl="2" indent="-285750" algn="l" defTabSz="457200" rtl="0" eaLnBrk="1" fontAlgn="auto" latinLnBrk="0" hangingPunct="1">
              <a:lnSpc>
                <a:spcPct val="100000"/>
              </a:lnSpc>
              <a:spcBef>
                <a:spcPts val="0"/>
              </a:spcBef>
              <a:spcAft>
                <a:spcPts val="0"/>
              </a:spcAft>
              <a:buClrTx/>
              <a:buSzPct val="110000"/>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if initial weights are too large then most neurons would saturate</a:t>
            </a:r>
          </a:p>
        </p:txBody>
      </p:sp>
      <p:sp>
        <p:nvSpPr>
          <p:cNvPr id="2" name="Ορθογώνιο 1"/>
          <p:cNvSpPr/>
          <p:nvPr/>
        </p:nvSpPr>
        <p:spPr>
          <a:xfrm>
            <a:off x="3822700" y="1421632"/>
            <a:ext cx="389890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“squashes” it into range between 0 and 1.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153230" y="2314184"/>
                <a:ext cx="1237839"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d>
                        <m:dPr>
                          <m:begChr m:val="["/>
                          <m:endChr m:val="]"/>
                          <m:ctrlPr>
                            <a:rPr kumimoji="0" lang="mr-IN" sz="20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0,1</m:t>
                          </m:r>
                        </m:e>
                      </m:d>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237839" cy="307777"/>
              </a:xfrm>
              <a:prstGeom prst="rect">
                <a:avLst/>
              </a:prstGeom>
              <a:blipFill rotWithShape="0">
                <a:blip r:embed="rId4"/>
                <a:stretch>
                  <a:fillRect l="-3448" b="-14000"/>
                </a:stretch>
              </a:blipFill>
            </p:spPr>
            <p:txBody>
              <a:bodyPr/>
              <a:lstStyle/>
              <a:p>
                <a:r>
                  <a:rPr lang="el-GR">
                    <a:noFill/>
                  </a:rPr>
                  <a:t> </a:t>
                </a:r>
              </a:p>
            </p:txBody>
          </p:sp>
        </mc:Fallback>
      </mc:AlternateContent>
      <p:sp>
        <p:nvSpPr>
          <p:cNvPr id="4" name="Ορθογώνιο 3"/>
          <p:cNvSpPr/>
          <p:nvPr/>
        </p:nvSpPr>
        <p:spPr>
          <a:xfrm>
            <a:off x="622030" y="3314700"/>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76246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a:t>
            </a:r>
            <a:r>
              <a:rPr kumimoji="0" lang="en-US" sz="4800" b="0" i="0" u="none" strike="noStrike" kern="1200" cap="none" spc="0" normalizeH="0" baseline="0" noProof="0" dirty="0" err="1">
                <a:ln>
                  <a:noFill/>
                </a:ln>
                <a:solidFill>
                  <a:prstClr val="black">
                    <a:lumMod val="85000"/>
                    <a:lumOff val="15000"/>
                  </a:prstClr>
                </a:solidFill>
                <a:effectLst/>
                <a:uLnTx/>
                <a:uFillTx/>
                <a:latin typeface="Book Antiqua"/>
                <a:ea typeface="+mj-ea"/>
                <a:cs typeface="+mj-cs"/>
              </a:rPr>
              <a:t>Tanh</a:t>
            </a:r>
            <a:endPar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endParaRPr>
          </a:p>
        </p:txBody>
      </p:sp>
      <mc:AlternateContent xmlns:mc="http://schemas.openxmlformats.org/markup-compatibility/2006" xmlns:a14="http://schemas.microsoft.com/office/drawing/2010/main">
        <mc:Choice Requires="a14">
          <p:sp>
            <p:nvSpPr>
              <p:cNvPr id="14" name="Ορθογώνιο 13"/>
              <p:cNvSpPr/>
              <p:nvPr/>
            </p:nvSpPr>
            <p:spPr>
              <a:xfrm>
                <a:off x="398880" y="3740858"/>
                <a:ext cx="8478420" cy="923330"/>
              </a:xfrm>
              <a:prstGeom prst="rect">
                <a:avLst/>
              </a:prstGeom>
            </p:spPr>
            <p:txBody>
              <a:bodyPr wrap="square">
                <a:spAutoFit/>
              </a:bodyPr>
              <a:lstStyle/>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Like sigmoid,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tanh</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neurons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saturate</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Unlike sigmoid, output is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zero-centered</a:t>
                </a:r>
              </a:p>
              <a:p>
                <a:pPr marL="285750" marR="0" lvl="2" indent="-285750" algn="l" defTabSz="457200" rtl="0" eaLnBrk="1" fontAlgn="auto" latinLnBrk="0" hangingPunct="1">
                  <a:lnSpc>
                    <a:spcPct val="100000"/>
                  </a:lnSpc>
                  <a:spcBef>
                    <a:spcPts val="0"/>
                  </a:spcBef>
                  <a:spcAft>
                    <a:spcPts val="0"/>
                  </a:spcAft>
                  <a:buClrTx/>
                  <a:buSzTx/>
                  <a:buFont typeface=".AppleSystemUIFont" charset="-120"/>
                  <a:buChar char="-"/>
                  <a:tabLst/>
                  <a:defRPr/>
                </a:pP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Tanh</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is a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scaled sigmoid</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14:m>
                  <m:oMath xmlns:m="http://schemas.openxmlformats.org/officeDocument/2006/math">
                    <m:func>
                      <m:func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800" b="0" i="0" u="none" strike="noStrike" kern="1200" cap="none" spc="0" normalizeH="0" baseline="0" noProof="0" smtClean="0">
                            <a:ln>
                              <a:noFill/>
                            </a:ln>
                            <a:solidFill>
                              <a:prstClr val="black"/>
                            </a:solidFill>
                            <a:effectLst/>
                            <a:uLnTx/>
                            <a:uFillTx/>
                            <a:latin typeface="Cambria Math" charset="0"/>
                            <a:ea typeface="+mn-ea"/>
                            <a:cs typeface="+mn-cs"/>
                          </a:rPr>
                          <m:t>tanh</m:t>
                        </m:r>
                      </m:fName>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e>
                        </m:d>
                      </m:e>
                    </m:func>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𝑠𝑖𝑔𝑚</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𝑥</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−1</m:t>
                    </m:r>
                  </m:oMath>
                </a14:m>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rotWithShape="0">
                <a:blip r:embed="rId3"/>
                <a:stretch>
                  <a:fillRect l="-575" t="-3974" b="-9934"/>
                </a:stretch>
              </a:blipFill>
            </p:spPr>
            <p:txBody>
              <a:bodyPr/>
              <a:lstStyle/>
              <a:p>
                <a:r>
                  <a:rPr lang="el-GR">
                    <a:noFill/>
                  </a:rPr>
                  <a:t> </a:t>
                </a:r>
              </a:p>
            </p:txBody>
          </p:sp>
        </mc:Fallback>
      </mc:AlternateContent>
      <p:sp>
        <p:nvSpPr>
          <p:cNvPr id="2" name="Ορθογώνιο 1"/>
          <p:cNvSpPr/>
          <p:nvPr/>
        </p:nvSpPr>
        <p:spPr>
          <a:xfrm>
            <a:off x="3822700" y="1421632"/>
            <a:ext cx="3898900"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“squashes” it into range between -1 and 1.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d>
                        <m:dPr>
                          <m:begChr m:val="["/>
                          <m:endChr m:val="]"/>
                          <m:ctrlPr>
                            <a:rPr kumimoji="0" lang="mr-IN" sz="20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r>
                            <a:rPr kumimoji="0" lang="en-US" sz="2000" b="0" i="1" u="none" strike="noStrike" kern="1200" cap="none" spc="0" normalizeH="0" baseline="0" noProof="0">
                              <a:ln>
                                <a:noFill/>
                              </a:ln>
                              <a:solidFill>
                                <a:prstClr val="black"/>
                              </a:solidFill>
                              <a:effectLst/>
                              <a:uLnTx/>
                              <a:uFillTx/>
                              <a:latin typeface="Cambria Math" charset="0"/>
                              <a:ea typeface="Cambria Math" charset="0"/>
                              <a:cs typeface="Cambria Math" charset="0"/>
                            </a:rPr>
                            <m:t>−</m:t>
                          </m:r>
                          <m:r>
                            <a:rPr kumimoji="0" lang="en-US" sz="2000" b="0" i="1" u="none" strike="noStrike" kern="1200" cap="none" spc="0" normalizeH="0" baseline="0" noProof="0" smtClean="0">
                              <a:ln>
                                <a:noFill/>
                              </a:ln>
                              <a:solidFill>
                                <a:prstClr val="black"/>
                              </a:solidFill>
                              <a:effectLst/>
                              <a:uLnTx/>
                              <a:uFillTx/>
                              <a:latin typeface="Cambria Math" charset="0"/>
                              <a:ea typeface="Cambria Math" charset="0"/>
                              <a:cs typeface="Cambria Math" charset="0"/>
                            </a:rPr>
                            <m:t>1</m:t>
                          </m:r>
                          <m:r>
                            <a:rPr kumimoji="0" lang="en-US" sz="2000" b="0" i="1" u="none" strike="noStrike" kern="1200" cap="none" spc="0" normalizeH="0" baseline="0" noProof="0">
                              <a:ln>
                                <a:noFill/>
                              </a:ln>
                              <a:solidFill>
                                <a:prstClr val="black"/>
                              </a:solidFill>
                              <a:effectLst/>
                              <a:uLnTx/>
                              <a:uFillTx/>
                              <a:latin typeface="Cambria Math" charset="0"/>
                              <a:ea typeface="+mn-ea"/>
                              <a:cs typeface="+mn-cs"/>
                            </a:rPr>
                            <m:t>,1</m:t>
                          </m:r>
                        </m:e>
                      </m:d>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657931" y="1155921"/>
            <a:ext cx="2993318" cy="2110352"/>
          </a:xfrm>
          <a:prstGeom prst="rect">
            <a:avLst/>
          </a:prstGeom>
        </p:spPr>
      </p:pic>
      <p:sp>
        <p:nvSpPr>
          <p:cNvPr id="7" name="Ορθογώνιο 6"/>
          <p:cNvSpPr/>
          <p:nvPr/>
        </p:nvSpPr>
        <p:spPr>
          <a:xfrm>
            <a:off x="704515" y="3266273"/>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21777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Activation: </a:t>
            </a:r>
            <a:r>
              <a:rPr kumimoji="0" lang="en-US" sz="4800" b="0" i="0" u="none" strike="noStrike" kern="1200" cap="none" spc="0" normalizeH="0" baseline="0" noProof="0" dirty="0" err="1">
                <a:ln>
                  <a:noFill/>
                </a:ln>
                <a:solidFill>
                  <a:prstClr val="black">
                    <a:lumMod val="85000"/>
                    <a:lumOff val="15000"/>
                  </a:prstClr>
                </a:solidFill>
                <a:effectLst/>
                <a:uLnTx/>
                <a:uFillTx/>
                <a:latin typeface="Book Antiqua"/>
                <a:ea typeface="+mj-ea"/>
                <a:cs typeface="+mj-cs"/>
              </a:rPr>
              <a:t>ReLU</a:t>
            </a:r>
            <a:endPar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endParaRPr>
          </a:p>
        </p:txBody>
      </p:sp>
      <p:sp>
        <p:nvSpPr>
          <p:cNvPr id="2" name="Ορθογώνιο 1"/>
          <p:cNvSpPr/>
          <p:nvPr/>
        </p:nvSpPr>
        <p:spPr>
          <a:xfrm>
            <a:off x="3822700" y="1421632"/>
            <a:ext cx="389890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Takes a real-valued number and thresholds it at zero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charset="0"/>
                              <a:ea typeface="+mn-ea"/>
                              <a:cs typeface="+mn-cs"/>
                            </a:rPr>
                            <m:t>𝑅</m:t>
                          </m:r>
                        </m:e>
                        <m:sup>
                          <m:r>
                            <a:rPr kumimoji="0" lang="en-US" sz="2000" b="0" i="1" u="none" strike="noStrike" kern="1200" cap="none" spc="0" normalizeH="0" baseline="0" noProof="0">
                              <a:ln>
                                <a:noFill/>
                              </a:ln>
                              <a:solidFill>
                                <a:prstClr val="black"/>
                              </a:solidFill>
                              <a:effectLst/>
                              <a:uLnTx/>
                              <a:uFillTx/>
                              <a:latin typeface="Cambria Math" charset="0"/>
                              <a:ea typeface="+mn-ea"/>
                              <a:cs typeface="+mn-cs"/>
                            </a:rPr>
                            <m:t>𝑛</m:t>
                          </m:r>
                        </m:sup>
                      </m:sSup>
                      <m:r>
                        <a:rPr kumimoji="0" lang="is-IS" sz="2000" b="0" i="1" u="none" strike="noStrike" kern="1200" cap="none" spc="0" normalizeH="0" baseline="0" noProof="0">
                          <a:ln>
                            <a:noFill/>
                          </a:ln>
                          <a:solidFill>
                            <a:prstClr val="black"/>
                          </a:solidFill>
                          <a:effectLst/>
                          <a:uLnTx/>
                          <a:uFillTx/>
                          <a:latin typeface="Cambria Math" charset="0"/>
                          <a:ea typeface="+mn-ea"/>
                          <a:cs typeface="+mn-cs"/>
                        </a:rPr>
                        <m:t>→</m:t>
                      </m:r>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𝑅</m:t>
                          </m:r>
                        </m:e>
                        <m:sub>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m:t>
                          </m:r>
                        </m:sub>
                        <m:sup>
                          <m:r>
                            <a:rPr kumimoji="0" lang="en-US" sz="2000" b="0" i="1" u="none" strike="noStrike" kern="1200" cap="none" spc="0" normalizeH="0" baseline="0" noProof="0" smtClean="0">
                              <a:ln>
                                <a:noFill/>
                              </a:ln>
                              <a:solidFill>
                                <a:prstClr val="black"/>
                              </a:solidFill>
                              <a:effectLst/>
                              <a:uLnTx/>
                              <a:uFillTx/>
                              <a:latin typeface="Cambria Math" charset="0"/>
                              <a:ea typeface="+mn-ea"/>
                              <a:cs typeface="+mn-cs"/>
                            </a:rPr>
                            <m:t>𝑛</m:t>
                          </m:r>
                        </m:sup>
                      </m:sSubSup>
                    </m:oMath>
                  </m:oMathPara>
                </a14:m>
                <a:endParaRPr kumimoji="0" lang="el-GR" sz="2000" b="0" i="1"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657931" y="1191897"/>
            <a:ext cx="2993318" cy="2140831"/>
          </a:xfrm>
          <a:prstGeom prst="rect">
            <a:avLst/>
          </a:prstGeom>
        </p:spPr>
      </p:pic>
      <p:sp>
        <p:nvSpPr>
          <p:cNvPr id="9" name="Rectangle 8"/>
          <p:cNvSpPr/>
          <p:nvPr/>
        </p:nvSpPr>
        <p:spPr>
          <a:xfrm>
            <a:off x="657931" y="3609727"/>
            <a:ext cx="7934789" cy="258532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Most Deep Networks use </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ReLU</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nowadays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Trains much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faster</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accelerates the convergence of SGD</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due to linear, non-saturating form </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Less expensive operations</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compared to sigmoid/</a:t>
            </a:r>
            <a:r>
              <a:rPr kumimoji="0" lang="en-US" sz="1800" b="0" i="0" u="none" strike="noStrike" kern="1200" cap="none" spc="0" normalizeH="0" baseline="0" noProof="0" dirty="0" err="1">
                <a:ln>
                  <a:noFill/>
                </a:ln>
                <a:solidFill>
                  <a:prstClr val="black"/>
                </a:solidFill>
                <a:effectLst/>
                <a:uLnTx/>
                <a:uFillTx/>
                <a:latin typeface="Century Gothic"/>
                <a:ea typeface="+mn-ea"/>
                <a:cs typeface="+mn-cs"/>
              </a:rPr>
              <a:t>tanh</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(exponentials etc.)</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implemented by simply thresholding a matrix at zero</a:t>
            </a:r>
          </a:p>
          <a:p>
            <a:pPr marL="285750" marR="0" lvl="0" indent="-285750" algn="l" defTabSz="457200" rtl="0" eaLnBrk="1" fontAlgn="auto" latinLnBrk="0" hangingPunct="1">
              <a:lnSpc>
                <a:spcPct val="100000"/>
              </a:lnSpc>
              <a:spcBef>
                <a:spcPts val="0"/>
              </a:spcBef>
              <a:spcAft>
                <a:spcPts val="0"/>
              </a:spcAft>
              <a:buClrTx/>
              <a:buSzTx/>
              <a:buFont typeface="AppleColorEmoji"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Prevents the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gradient vanishing problem</a:t>
            </a:r>
          </a:p>
        </p:txBody>
      </p:sp>
      <mc:AlternateContent xmlns:mc="http://schemas.openxmlformats.org/markup-compatibility/2006" xmlns:a14="http://schemas.microsoft.com/office/drawing/2010/main">
        <mc:Choice Requires="a14">
          <p:sp>
            <p:nvSpPr>
              <p:cNvPr id="8" name="Ορθογώνιο 7"/>
              <p:cNvSpPr/>
              <p:nvPr/>
            </p:nvSpPr>
            <p:spPr>
              <a:xfrm>
                <a:off x="6071137" y="1698631"/>
                <a:ext cx="194835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800" b="0" i="1" u="none" strike="noStrike" kern="1200" cap="none" spc="0" normalizeH="0" baseline="0" noProof="0">
                          <a:ln>
                            <a:noFill/>
                          </a:ln>
                          <a:solidFill>
                            <a:srgbClr val="000000"/>
                          </a:solidFill>
                          <a:effectLst/>
                          <a:uLnTx/>
                          <a:uFillTx/>
                          <a:latin typeface="Cambria Math" charset="0"/>
                          <a:ea typeface="+mn-ea"/>
                          <a:cs typeface="+mn-cs"/>
                        </a:rPr>
                        <m:t>f</m:t>
                      </m:r>
                      <m:d>
                        <m:dPr>
                          <m:ctrlPr>
                            <a:rPr kumimoji="0" lang="en-US" sz="1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𝑥</m:t>
                          </m:r>
                        </m:e>
                      </m:d>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 </m:t>
                      </m:r>
                      <m:r>
                        <m:rPr>
                          <m:sty m:val="p"/>
                        </m:rPr>
                        <a:rPr kumimoji="0" lang="en-US" sz="1800" b="0" i="0" u="none" strike="noStrike" kern="1200" cap="none" spc="0" normalizeH="0" baseline="0" noProof="0" smtClean="0">
                          <a:ln>
                            <a:noFill/>
                          </a:ln>
                          <a:solidFill>
                            <a:srgbClr val="000000"/>
                          </a:solidFill>
                          <a:effectLst/>
                          <a:uLnTx/>
                          <a:uFillTx/>
                          <a:latin typeface="Cambria Math" charset="0"/>
                          <a:ea typeface="+mn-ea"/>
                          <a:cs typeface="+mn-cs"/>
                        </a:rPr>
                        <m:t>max</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⁡(0,</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𝑥</m:t>
                      </m:r>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m:t>
                      </m:r>
                    </m:oMath>
                  </m:oMathPara>
                </a14:m>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704515" y="3332728"/>
            <a:ext cx="2900149" cy="2337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adilmoujahid.com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activation.png</a:t>
            </a:r>
            <a:endParaRPr kumimoji="0" lang="en-US"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66638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44CE-EF93-F247-8B39-D81EDE9E290F}"/>
              </a:ext>
            </a:extLst>
          </p:cNvPr>
          <p:cNvSpPr>
            <a:spLocks noGrp="1"/>
          </p:cNvSpPr>
          <p:nvPr>
            <p:ph type="title"/>
          </p:nvPr>
        </p:nvSpPr>
        <p:spPr/>
        <p:txBody>
          <a:bodyPr/>
          <a:lstStyle/>
          <a:p>
            <a:r>
              <a:rPr lang="en-US" dirty="0" err="1"/>
              <a:t>ReLU</a:t>
            </a:r>
            <a:r>
              <a:rPr lang="en-US" dirty="0"/>
              <a:t> is popular</a:t>
            </a:r>
          </a:p>
        </p:txBody>
      </p:sp>
      <p:sp>
        <p:nvSpPr>
          <p:cNvPr id="3" name="Content Placeholder 2">
            <a:extLst>
              <a:ext uri="{FF2B5EF4-FFF2-40B4-BE49-F238E27FC236}">
                <a16:creationId xmlns:a16="http://schemas.microsoft.com/office/drawing/2014/main" id="{3338B30A-ED54-BF4A-BDAB-4DD1B1A54ADC}"/>
              </a:ext>
            </a:extLst>
          </p:cNvPr>
          <p:cNvSpPr>
            <a:spLocks noGrp="1"/>
          </p:cNvSpPr>
          <p:nvPr>
            <p:ph idx="1"/>
          </p:nvPr>
        </p:nvSpPr>
        <p:spPr/>
        <p:txBody>
          <a:bodyPr>
            <a:normAutofit fontScale="92500" lnSpcReduction="10000"/>
          </a:bodyPr>
          <a:lstStyle/>
          <a:p>
            <a:r>
              <a:rPr lang="en-US" dirty="0"/>
              <a:t>Biological plausibility</a:t>
            </a:r>
          </a:p>
          <a:p>
            <a:pPr lvl="1"/>
            <a:r>
              <a:rPr lang="en-US" dirty="0"/>
              <a:t>One-sided; a neuron is either off or on</a:t>
            </a:r>
          </a:p>
          <a:p>
            <a:r>
              <a:rPr lang="en-US" dirty="0"/>
              <a:t>Sparse activation</a:t>
            </a:r>
          </a:p>
          <a:p>
            <a:pPr lvl="1"/>
            <a:r>
              <a:rPr lang="en-US" dirty="0"/>
              <a:t>About half of the neurons will be off</a:t>
            </a:r>
          </a:p>
          <a:p>
            <a:r>
              <a:rPr lang="en-US" dirty="0"/>
              <a:t>Better gradient propagation</a:t>
            </a:r>
          </a:p>
          <a:p>
            <a:pPr lvl="1"/>
            <a:r>
              <a:rPr lang="en-US" dirty="0"/>
              <a:t>Less susceptible to  vanishing gradients</a:t>
            </a:r>
          </a:p>
          <a:p>
            <a:r>
              <a:rPr lang="en-US" dirty="0"/>
              <a:t>Efficient computation</a:t>
            </a:r>
          </a:p>
          <a:p>
            <a:pPr lvl="1"/>
            <a:r>
              <a:rPr lang="en-US" dirty="0"/>
              <a:t>Only comparison, addition and multiplication</a:t>
            </a:r>
          </a:p>
          <a:p>
            <a:r>
              <a:rPr lang="en-US" dirty="0"/>
              <a:t>Scale-invariant</a:t>
            </a:r>
          </a:p>
          <a:p>
            <a:pPr lvl="1"/>
            <a:r>
              <a:rPr lang="en-US" dirty="0"/>
              <a:t>max(0,a*x)=a*max(0,x) for a &gt;= 0</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826FC091-3F4E-4E42-A6AB-45E6A3DECF04}"/>
              </a:ext>
            </a:extLst>
          </p:cNvPr>
          <p:cNvSpPr>
            <a:spLocks noGrp="1"/>
          </p:cNvSpPr>
          <p:nvPr>
            <p:ph type="sldNum" sz="quarter" idx="12"/>
          </p:nvPr>
        </p:nvSpPr>
        <p:spPr/>
        <p:txBody>
          <a:bodyPr/>
          <a:lstStyle/>
          <a:p>
            <a:fld id="{9E7F3095-738A-4790-83C5-52C005F4D7A2}" type="slidenum">
              <a:rPr lang="en-CA" smtClean="0"/>
              <a:t>17</a:t>
            </a:fld>
            <a:endParaRPr lang="en-CA"/>
          </a:p>
        </p:txBody>
      </p:sp>
    </p:spTree>
    <p:extLst>
      <p:ext uri="{BB962C8B-B14F-4D97-AF65-F5344CB8AC3E}">
        <p14:creationId xmlns:p14="http://schemas.microsoft.com/office/powerpoint/2010/main" val="3374738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A092-B6CD-7943-978B-77E1BC3E80B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0F6C193-820A-AA44-BBE3-919484C5D86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638A49A-4DFF-0C48-BC96-216B5A6D4C97}"/>
              </a:ext>
            </a:extLst>
          </p:cNvPr>
          <p:cNvSpPr>
            <a:spLocks noGrp="1"/>
          </p:cNvSpPr>
          <p:nvPr>
            <p:ph type="sldNum" sz="quarter" idx="12"/>
          </p:nvPr>
        </p:nvSpPr>
        <p:spPr/>
        <p:txBody>
          <a:bodyPr/>
          <a:lstStyle/>
          <a:p>
            <a:fld id="{9E7F3095-738A-4790-83C5-52C005F4D7A2}" type="slidenum">
              <a:rPr lang="en-CA" smtClean="0"/>
              <a:t>18</a:t>
            </a:fld>
            <a:endParaRPr lang="en-CA"/>
          </a:p>
        </p:txBody>
      </p:sp>
      <p:pic>
        <p:nvPicPr>
          <p:cNvPr id="6" name="slide.url=https://www.polleverywhere.com/multiple_choice_polls/11PlUKy92Cml45sp0M1vS">
            <a:extLst>
              <a:ext uri="{FF2B5EF4-FFF2-40B4-BE49-F238E27FC236}">
                <a16:creationId xmlns:a16="http://schemas.microsoft.com/office/drawing/2014/main" id="{9E5F2C9D-7A51-9840-9CFE-1AD1EDB97AF0}"/>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68341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Overfitting</a:t>
            </a:r>
          </a:p>
        </p:txBody>
      </p:sp>
      <p:sp>
        <p:nvSpPr>
          <p:cNvPr id="18" name="TextBox 17"/>
          <p:cNvSpPr txBox="1"/>
          <p:nvPr/>
        </p:nvSpPr>
        <p:spPr>
          <a:xfrm>
            <a:off x="4432300" y="4300255"/>
            <a:ext cx="3594100" cy="1477328"/>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Learned hypothesis may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fit</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the training data very well, even outliers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noise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but fail to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generalize</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to new examples (test data)</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wiki.bethanycrane.com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/overfitting-of-data</a:t>
            </a:r>
          </a:p>
        </p:txBody>
      </p:sp>
      <p:sp>
        <p:nvSpPr>
          <p:cNvPr id="4" name="Ορθογώνιο 3"/>
          <p:cNvSpPr/>
          <p:nvPr/>
        </p:nvSpPr>
        <p:spPr>
          <a:xfrm>
            <a:off x="342900" y="6433629"/>
            <a:ext cx="4572000" cy="2308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entury Gothic"/>
                <a:ea typeface="+mn-ea"/>
                <a:cs typeface="+mn-cs"/>
              </a:rPr>
              <a:t>https://</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www.neuraldesigner.com</a:t>
            </a:r>
            <a:r>
              <a:rPr kumimoji="0" lang="en-US" sz="900" b="0" i="1" u="none" strike="noStrike" kern="1200" cap="none" spc="0" normalizeH="0" baseline="0" noProof="0" dirty="0">
                <a:ln>
                  <a:noFill/>
                </a:ln>
                <a:solidFill>
                  <a:prstClr val="black"/>
                </a:solidFill>
                <a:effectLst/>
                <a:uLnTx/>
                <a:uFillTx/>
                <a:latin typeface="Century Gothic"/>
                <a:ea typeface="+mn-ea"/>
                <a:cs typeface="+mn-cs"/>
              </a:rPr>
              <a:t>/images/learning/</a:t>
            </a:r>
            <a:r>
              <a:rPr kumimoji="0" lang="en-US" sz="900" b="0" i="1" u="none" strike="noStrike" kern="1200" cap="none" spc="0" normalizeH="0" baseline="0" noProof="0" dirty="0" err="1">
                <a:ln>
                  <a:noFill/>
                </a:ln>
                <a:solidFill>
                  <a:prstClr val="black"/>
                </a:solidFill>
                <a:effectLst/>
                <a:uLnTx/>
                <a:uFillTx/>
                <a:latin typeface="Century Gothic"/>
                <a:ea typeface="+mn-ea"/>
                <a:cs typeface="+mn-cs"/>
              </a:rPr>
              <a:t>selection_error.svg</a:t>
            </a:r>
            <a:endParaRPr kumimoji="0" lang="el-GR" sz="9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144628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a function without being explicitly programmed</a:t>
            </a:r>
          </a:p>
        </p:txBody>
      </p:sp>
      <p:sp>
        <p:nvSpPr>
          <p:cNvPr id="9" name="Rectangle 8"/>
          <p:cNvSpPr/>
          <p:nvPr/>
        </p:nvSpPr>
        <p:spPr>
          <a:xfrm>
            <a:off x="457200" y="5551268"/>
            <a:ext cx="8496300" cy="369332"/>
          </a:xfrm>
          <a:prstGeom prst="rect">
            <a:avLst/>
          </a:prstGeom>
        </p:spPr>
        <p:txBody>
          <a:bodyPr wrap="square">
            <a:spAutoFit/>
          </a:bodyPr>
          <a:lstStyle/>
          <a:p>
            <a:r>
              <a:rPr lang="en-US" dirty="0"/>
              <a:t>Methods that 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Training</a:t>
              </a: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Prediction</a:t>
              </a: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Review: Machine Learning</a:t>
            </a:r>
          </a:p>
        </p:txBody>
      </p:sp>
      <p:sp>
        <p:nvSpPr>
          <p:cNvPr id="2" name="Rectangle 1">
            <a:extLst>
              <a:ext uri="{FF2B5EF4-FFF2-40B4-BE49-F238E27FC236}">
                <a16:creationId xmlns:a16="http://schemas.microsoft.com/office/drawing/2014/main" id="{C8CBFE24-A321-E84D-9FDB-0BD652F3F43D}"/>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1072453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L2 = weight decay</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Regularization term that penalizes big weights,               added to the objective</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Weight decay value determines how dominant regularization is during gradient computation</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Big weight decay coefficient </a:t>
            </a:r>
            <a:r>
              <a:rPr kumimoji="0" lang="en-US" sz="1800" b="0" i="0" u="none" strike="noStrike" kern="1200" cap="none" spc="0" normalizeH="0" baseline="0" noProof="0" dirty="0">
                <a:ln>
                  <a:noFill/>
                </a:ln>
                <a:solidFill>
                  <a:prstClr val="black"/>
                </a:solidFill>
                <a:effectLst/>
                <a:uLnTx/>
                <a:uFillTx/>
                <a:latin typeface="Century Gothic"/>
                <a:ea typeface="+mn-ea"/>
                <a:cs typeface="+mn-cs"/>
                <a:sym typeface="Wingdings"/>
              </a:rPr>
              <a:t> big </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penalty for big weights</a:t>
            </a:r>
            <a:endParaRPr kumimoji="0" lang="en-US"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Regularization</a:t>
            </a:r>
          </a:p>
        </p:txBody>
      </p:sp>
      <p:sp>
        <p:nvSpPr>
          <p:cNvPr id="9" name="Ορθογώνιο 8"/>
          <p:cNvSpPr/>
          <p:nvPr/>
        </p:nvSpPr>
        <p:spPr>
          <a:xfrm>
            <a:off x="3935445" y="1249197"/>
            <a:ext cx="5046720"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Dropout</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Randomly drop units (along with their connections) during training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Each unit retained with fixed probability p, independent of other units </a:t>
            </a:r>
          </a:p>
          <a:p>
            <a:pPr marL="285750" marR="0" lvl="0" indent="-285750" algn="l" defTabSz="457200" rtl="0" eaLnBrk="1" fontAlgn="auto" latinLnBrk="0" hangingPunct="1">
              <a:lnSpc>
                <a:spcPct val="100000"/>
              </a:lnSpc>
              <a:spcBef>
                <a:spcPts val="0"/>
              </a:spcBef>
              <a:spcAft>
                <a:spcPts val="0"/>
              </a:spcAft>
              <a:buClr>
                <a:prstClr val="black"/>
              </a:buClr>
              <a:buSzTx/>
              <a:buFont typeface="Arial" charset="0"/>
              <a:buChar char="•"/>
              <a:tabLst/>
              <a:defRPr/>
            </a:pPr>
            <a:r>
              <a:rPr kumimoji="0" lang="en-US" sz="1800" b="0" i="0" u="none" strike="noStrike" kern="1200" cap="none" spc="0" normalizeH="0" baseline="0" noProof="0" dirty="0">
                <a:ln>
                  <a:noFill/>
                </a:ln>
                <a:solidFill>
                  <a:srgbClr val="E68230"/>
                </a:solidFill>
                <a:effectLst/>
                <a:uLnTx/>
                <a:uFillTx/>
                <a:latin typeface="Century Gothic"/>
                <a:ea typeface="+mn-ea"/>
                <a:cs typeface="+mn-cs"/>
              </a:rPr>
              <a:t>Hyper-parameter</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5284500" y="3932572"/>
                <a:ext cx="3516600" cy="76431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right"/>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𝐽</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𝑟𝑒𝑔</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charset="0"/>
                          <a:ea typeface="+mn-ea"/>
                          <a:cs typeface="+mn-cs"/>
                        </a:rPr>
                        <m:t>𝐽</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l-GR" sz="1800" b="0" i="1" u="none" strike="noStrike" kern="1200" cap="none" spc="0" normalizeH="0" baseline="0" noProof="0">
                              <a:ln>
                                <a:noFill/>
                              </a:ln>
                              <a:solidFill>
                                <a:prstClr val="black"/>
                              </a:solidFill>
                              <a:effectLst/>
                              <a:uLnTx/>
                              <a:uFillTx/>
                              <a:latin typeface="Cambria Math" charset="0"/>
                              <a:ea typeface="+mn-ea"/>
                              <a:cs typeface="+mn-cs"/>
                            </a:rPr>
                            <m:t>𝜃</m:t>
                          </m:r>
                        </m:e>
                      </m:d>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𝜆</m:t>
                      </m:r>
                      <m:nary>
                        <m:naryPr>
                          <m:chr m:val="∑"/>
                          <m:supHide m:val="on"/>
                          <m:ctrlPr>
                            <a:rPr kumimoji="0" lang="el-GR"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7"/>
                            </m:rP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𝑘</m:t>
                          </m:r>
                        </m:sub>
                        <m:sup/>
                        <m:e>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l-GR" sz="1800" b="0" i="1" u="none" strike="noStrike" kern="1200" cap="none" spc="0" normalizeH="0" baseline="0" noProof="0" smtClean="0">
                                  <a:ln>
                                    <a:noFill/>
                                  </a:ln>
                                  <a:solidFill>
                                    <a:prstClr val="black"/>
                                  </a:solidFill>
                                  <a:effectLst/>
                                  <a:uLnTx/>
                                  <a:uFillTx/>
                                  <a:latin typeface="Cambria Math" charset="0"/>
                                  <a:ea typeface="+mn-ea"/>
                                  <a:cs typeface="+mn-cs"/>
                                </a:rPr>
                                <m:t>𝜃</m:t>
                              </m:r>
                            </m:e>
                            <m:sub>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800" b="0" i="1" u="none" strike="noStrike" kern="1200" cap="none" spc="0" normalizeH="0" baseline="0" noProof="0" smtClean="0">
                                  <a:ln>
                                    <a:noFill/>
                                  </a:ln>
                                  <a:solidFill>
                                    <a:prstClr val="black"/>
                                  </a:solidFill>
                                  <a:effectLst/>
                                  <a:uLnTx/>
                                  <a:uFillTx/>
                                  <a:latin typeface="Cambria Math" charset="0"/>
                                  <a:ea typeface="+mn-ea"/>
                                  <a:cs typeface="+mn-cs"/>
                                </a:rPr>
                                <m:t>2</m:t>
                              </m:r>
                            </m:sup>
                          </m:sSubSup>
                        </m:e>
                      </m:nary>
                    </m:oMath>
                  </m:oMathPara>
                </a14:m>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rotWithShape="0">
                <a:blip r:embed="rId4"/>
                <a:stretch>
                  <a:fillRect/>
                </a:stretch>
              </a:blipFill>
            </p:spPr>
            <p:txBody>
              <a:bodyPr/>
              <a:lstStyle/>
              <a:p>
                <a:r>
                  <a:rPr lang="el-GR">
                    <a:noFill/>
                  </a:rPr>
                  <a:t> </a:t>
                </a:r>
              </a:p>
            </p:txBody>
          </p:sp>
        </mc:Fallback>
      </mc:AlternateContent>
      <p:sp>
        <p:nvSpPr>
          <p:cNvPr id="14" name="TextBox 13"/>
          <p:cNvSpPr txBox="1"/>
          <p:nvPr/>
        </p:nvSpPr>
        <p:spPr>
          <a:xfrm>
            <a:off x="165769" y="5454920"/>
            <a:ext cx="8965916" cy="147732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8230"/>
                </a:solidFill>
                <a:effectLst/>
                <a:uLnTx/>
                <a:uFillTx/>
                <a:latin typeface="Century Gothic"/>
                <a:ea typeface="+mn-ea"/>
                <a:cs typeface="+mn-cs"/>
              </a:rPr>
              <a:t>Early-stopping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Use validation error to decide when to stop training</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Stop when monitored quantity has not improved after n subsequent epochs</a:t>
            </a:r>
          </a:p>
          <a:p>
            <a:pPr marL="285750" marR="0" lvl="0" indent="-285750" algn="l" defTabSz="457200" rtl="0" eaLnBrk="1" fontAlgn="auto"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 is called patience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 name="Ορθογώνιο 4"/>
          <p:cNvSpPr/>
          <p:nvPr/>
        </p:nvSpPr>
        <p:spPr>
          <a:xfrm>
            <a:off x="3893030" y="2970369"/>
            <a:ext cx="5089135" cy="46166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222222"/>
                </a:solidFill>
                <a:effectLst/>
                <a:uLnTx/>
                <a:uFillTx/>
                <a:latin typeface="Arial" charset="0"/>
                <a:ea typeface="+mn-ea"/>
                <a:cs typeface="+mn-cs"/>
              </a:rPr>
              <a:t>Srivastava,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Nitish</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et al. </a:t>
            </a:r>
            <a:r>
              <a:rPr kumimoji="0" lang="en-US" sz="1200" b="0" i="1" u="none" strike="noStrike" kern="1200" cap="none" spc="0" normalizeH="0" baseline="0" noProof="0" dirty="0">
                <a:ln>
                  <a:noFill/>
                </a:ln>
                <a:solidFill>
                  <a:srgbClr val="222222"/>
                </a:solidFill>
                <a:effectLst/>
                <a:uLnTx/>
                <a:uFillTx/>
                <a:latin typeface="Arial" charset="0"/>
                <a:ea typeface="+mn-ea"/>
                <a:cs typeface="+mn-cs"/>
                <a:hlinkClick r:id="rId5"/>
              </a:rPr>
              <a:t>"Dropout: a simple way to prevent neural networks from overfitting."</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Journal of machine learning research (2014)</a:t>
            </a:r>
            <a:endParaRPr kumimoji="0" lang="el-GR" sz="1200" b="0" i="1"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2342781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BD4A-F5F1-5247-A957-24266A1F16B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5087B37-3C34-B84E-BE8C-7D38EB48317D}"/>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2C0D40B-A917-A849-8304-41C180940A0B}"/>
              </a:ext>
            </a:extLst>
          </p:cNvPr>
          <p:cNvSpPr>
            <a:spLocks noGrp="1"/>
          </p:cNvSpPr>
          <p:nvPr>
            <p:ph type="sldNum" sz="quarter" idx="12"/>
          </p:nvPr>
        </p:nvSpPr>
        <p:spPr/>
        <p:txBody>
          <a:bodyPr/>
          <a:lstStyle/>
          <a:p>
            <a:fld id="{9E7F3095-738A-4790-83C5-52C005F4D7A2}" type="slidenum">
              <a:rPr lang="en-CA" smtClean="0"/>
              <a:t>21</a:t>
            </a:fld>
            <a:endParaRPr lang="en-CA"/>
          </a:p>
        </p:txBody>
      </p:sp>
      <p:pic>
        <p:nvPicPr>
          <p:cNvPr id="6" name="slide.url=https://www.polleverywhere.com/multiple_choice_polls/ppSWPeRPg0Bg6xvt6TxkZ">
            <a:extLst>
              <a:ext uri="{FF2B5EF4-FFF2-40B4-BE49-F238E27FC236}">
                <a16:creationId xmlns:a16="http://schemas.microsoft.com/office/drawing/2014/main" id="{8FDA955C-4BC2-3146-943C-004F2C311BA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07130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Tuning hyper-parameters</a:t>
            </a:r>
          </a:p>
        </p:txBody>
      </p:sp>
      <p:sp>
        <p:nvSpPr>
          <p:cNvPr id="10" name="Ορθογώνιο 9"/>
          <p:cNvSpPr/>
          <p:nvPr/>
        </p:nvSpPr>
        <p:spPr>
          <a:xfrm>
            <a:off x="266700" y="3499421"/>
            <a:ext cx="8559800" cy="31393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“Grid and random search of 9 trials for optimizing function g(x) ≈ g(x) + h(y)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With grid search, nine trials only test g(x) in three distinct places.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With random search, all nine trials explore distinct values of g.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Both try configurations randomly and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blindly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Next trial is independent to all the trials done before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entury Gothic"/>
                <a:ea typeface="+mn-ea"/>
                <a:cs typeface="+mn-cs"/>
                <a:hlinkClick r:id="rId3"/>
              </a:rPr>
              <a:t>Bayesian optimization for hyper-parameter tuning:</a:t>
            </a:r>
            <a:endParaRPr kumimoji="0" lang="en-US" sz="18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Make smarter choice for the next trial, minimize the number of trials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Collect the performance at several configurations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Make inference and decide what configuration to try next</a:t>
            </a:r>
          </a:p>
        </p:txBody>
      </p:sp>
      <p:pic>
        <p:nvPicPr>
          <p:cNvPr id="11" name="Εικόνα 10"/>
          <p:cNvPicPr>
            <a:picLocks noChangeAspect="1"/>
          </p:cNvPicPr>
          <p:nvPr/>
        </p:nvPicPr>
        <p:blipFill>
          <a:blip r:embed="rId4"/>
          <a:stretch>
            <a:fillRect/>
          </a:stretch>
        </p:blipFill>
        <p:spPr>
          <a:xfrm>
            <a:off x="266700" y="1066065"/>
            <a:ext cx="4845050" cy="2433356"/>
          </a:xfrm>
          <a:prstGeom prst="rect">
            <a:avLst/>
          </a:prstGeom>
        </p:spPr>
      </p:pic>
      <p:sp>
        <p:nvSpPr>
          <p:cNvPr id="12" name="Ορθογώνιο 11"/>
          <p:cNvSpPr/>
          <p:nvPr/>
        </p:nvSpPr>
        <p:spPr>
          <a:xfrm>
            <a:off x="5499100" y="1302860"/>
            <a:ext cx="2908300" cy="120032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g(x) ≈ g(x) + h(y)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g(x) shown in green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h(y) is shown in yellow</a:t>
            </a:r>
          </a:p>
        </p:txBody>
      </p:sp>
      <p:sp>
        <p:nvSpPr>
          <p:cNvPr id="13" name="Ορθογώνιο 12"/>
          <p:cNvSpPr/>
          <p:nvPr/>
        </p:nvSpPr>
        <p:spPr>
          <a:xfrm>
            <a:off x="5314951" y="2591232"/>
            <a:ext cx="361315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Bergstra</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James, and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Yoshua</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a:t>
            </a:r>
            <a:r>
              <a:rPr kumimoji="0" lang="en-US" sz="1200" b="0" i="1" u="none" strike="noStrike" kern="1200" cap="none" spc="0" normalizeH="0" baseline="0" noProof="0" dirty="0" err="1">
                <a:ln>
                  <a:noFill/>
                </a:ln>
                <a:solidFill>
                  <a:srgbClr val="222222"/>
                </a:solidFill>
                <a:effectLst/>
                <a:uLnTx/>
                <a:uFillTx/>
                <a:latin typeface="Arial" charset="0"/>
                <a:ea typeface="+mn-ea"/>
                <a:cs typeface="+mn-cs"/>
              </a:rPr>
              <a:t>Bengio</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a:t>
            </a:r>
            <a:r>
              <a:rPr kumimoji="0" lang="en-US" sz="1200" b="0" i="1" u="none" strike="noStrike" kern="1200" cap="none" spc="0" normalizeH="0" baseline="0" noProof="0" dirty="0">
                <a:ln>
                  <a:noFill/>
                </a:ln>
                <a:solidFill>
                  <a:srgbClr val="222222"/>
                </a:solidFill>
                <a:effectLst/>
                <a:uLnTx/>
                <a:uFillTx/>
                <a:latin typeface="Arial" charset="0"/>
                <a:ea typeface="+mn-ea"/>
                <a:cs typeface="+mn-cs"/>
                <a:hlinkClick r:id="rId5"/>
              </a:rPr>
              <a:t>Random search for hyper-parameter optimization.</a:t>
            </a:r>
            <a:r>
              <a:rPr kumimoji="0" lang="en-US" sz="1200" b="0" i="1" u="none" strike="noStrike" kern="1200" cap="none" spc="0" normalizeH="0" baseline="0" noProof="0" dirty="0">
                <a:ln>
                  <a:noFill/>
                </a:ln>
                <a:solidFill>
                  <a:srgbClr val="222222"/>
                </a:solidFill>
                <a:effectLst/>
                <a:uLnTx/>
                <a:uFillTx/>
                <a:latin typeface="Arial" charset="0"/>
                <a:ea typeface="+mn-ea"/>
                <a:cs typeface="+mn-cs"/>
              </a:rPr>
              <a:t>" Journal of Machine Learning Research, Feb (2012)</a:t>
            </a:r>
            <a:endParaRPr kumimoji="0" lang="el-GR" sz="1200" b="0" i="1" u="none" strike="noStrike" kern="1200" cap="none" spc="0" normalizeH="0" baseline="0" noProof="0" dirty="0">
              <a:ln>
                <a:noFill/>
              </a:ln>
              <a:solidFill>
                <a:prstClr val="black"/>
              </a:solidFill>
              <a:effectLst/>
              <a:uLnTx/>
              <a:uFillTx/>
              <a:latin typeface="Century Gothic"/>
              <a:ea typeface="+mn-ea"/>
              <a:cs typeface="+mn-cs"/>
            </a:endParaRPr>
          </a:p>
        </p:txBody>
      </p:sp>
      <p:sp>
        <p:nvSpPr>
          <p:cNvPr id="14" name="TextBox 13"/>
          <p:cNvSpPr txBox="1"/>
          <p:nvPr/>
        </p:nvSpPr>
        <p:spPr>
          <a:xfrm>
            <a:off x="6737467" y="5326252"/>
            <a:ext cx="208903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6"/>
              </a:rPr>
              <a:t>Library available!</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700277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Loss functions and output</a:t>
            </a:r>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68230"/>
                </a:solidFill>
                <a:effectLst/>
                <a:uLnTx/>
                <a:uFillTx/>
                <a:latin typeface="Century Gothic"/>
                <a:ea typeface="+mn-ea"/>
                <a:cs typeface="+mn-cs"/>
              </a:rPr>
              <a:t>Classification</a:t>
            </a:r>
            <a:endParaRPr kumimoji="0" lang="el-GR"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7" name="TextBox 16"/>
          <p:cNvSpPr txBox="1"/>
          <p:nvPr/>
        </p:nvSpPr>
        <p:spPr>
          <a:xfrm>
            <a:off x="6201442" y="1053128"/>
            <a:ext cx="151515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E68230"/>
                </a:solidFill>
                <a:effectLst/>
                <a:uLnTx/>
                <a:uFillTx/>
                <a:latin typeface="Century Gothic"/>
                <a:ea typeface="+mn-ea"/>
                <a:cs typeface="+mn-cs"/>
              </a:rPr>
              <a:t>Regression</a:t>
            </a:r>
            <a:endParaRPr kumimoji="0" lang="el-GR" sz="1800" b="1" i="0" u="none" strike="noStrike" kern="1200" cap="none" spc="0" normalizeH="0" baseline="0" noProof="0" dirty="0">
              <a:ln>
                <a:noFill/>
              </a:ln>
              <a:solidFill>
                <a:srgbClr val="E68230"/>
              </a:solidFill>
              <a:effectLst/>
              <a:uLnTx/>
              <a:uFillTx/>
              <a:latin typeface="Century Gothic"/>
              <a:ea typeface="+mn-ea"/>
              <a:cs typeface="+mn-cs"/>
            </a:endParaRPr>
          </a:p>
        </p:txBody>
      </p:sp>
      <p:sp>
        <p:nvSpPr>
          <p:cNvPr id="18" name="Ορθογώνιο 17"/>
          <p:cNvSpPr/>
          <p:nvPr/>
        </p:nvSpPr>
        <p:spPr>
          <a:xfrm>
            <a:off x="296096" y="1680577"/>
            <a:ext cx="1287532"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Training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examples</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TextBox 18"/>
          <p:cNvSpPr txBox="1"/>
          <p:nvPr/>
        </p:nvSpPr>
        <p:spPr>
          <a:xfrm>
            <a:off x="1812228" y="1715571"/>
            <a:ext cx="330137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x {class_1, ..., </a:t>
            </a:r>
            <a:r>
              <a:rPr kumimoji="0" lang="en-US" sz="1800" b="0" i="0" u="none" strike="noStrike" kern="1200" cap="none" spc="0" normalizeH="0" baseline="0" noProof="0" dirty="0" err="1">
                <a:ln>
                  <a:noFill/>
                </a:ln>
                <a:solidFill>
                  <a:srgbClr val="222222"/>
                </a:solidFill>
                <a:effectLst/>
                <a:uLnTx/>
                <a:uFillTx/>
                <a:latin typeface="Century Gothic"/>
                <a:ea typeface="+mn-ea"/>
                <a:cs typeface="+mn-cs"/>
              </a:rPr>
              <a:t>class_n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(one-hot encoding)</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0" name="Ορθογώνιο 19"/>
          <p:cNvSpPr/>
          <p:nvPr/>
        </p:nvSpPr>
        <p:spPr>
          <a:xfrm>
            <a:off x="5777848" y="1723111"/>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n</a:t>
            </a:r>
            <a:r>
              <a:rPr kumimoji="0" lang="en-US" sz="1800" b="0" i="0" u="none" strike="noStrike" kern="1200" cap="none" spc="0" normalizeH="0" baseline="0" noProof="0" dirty="0">
                <a:ln>
                  <a:noFill/>
                </a:ln>
                <a:solidFill>
                  <a:srgbClr val="222222"/>
                </a:solidFill>
                <a:effectLst/>
                <a:uLnTx/>
                <a:uFillTx/>
                <a:latin typeface="Century Gothic"/>
                <a:ea typeface="+mn-ea"/>
                <a:cs typeface="+mn-cs"/>
              </a:rPr>
              <a:t> x R</a:t>
            </a:r>
            <a:r>
              <a:rPr kumimoji="0" lang="en-US" sz="1800" b="0" i="0" u="none" strike="noStrike" kern="1200" cap="none" spc="0" normalizeH="0" baseline="30000" noProof="0" dirty="0">
                <a:ln>
                  <a:noFill/>
                </a:ln>
                <a:solidFill>
                  <a:srgbClr val="222222"/>
                </a:solidFill>
                <a:effectLst/>
                <a:uLnTx/>
                <a:uFillTx/>
                <a:latin typeface="Century Gothic"/>
                <a:ea typeface="+mn-ea"/>
                <a:cs typeface="+mn-cs"/>
              </a:rPr>
              <a:t>m</a:t>
            </a:r>
            <a:endParaRPr kumimoji="0" lang="en-US" sz="1800" b="0" i="0" u="none" strike="noStrike" kern="1200" cap="none" spc="0" normalizeH="0" baseline="0" noProof="0" dirty="0">
              <a:ln>
                <a:noFill/>
              </a:ln>
              <a:solidFill>
                <a:srgbClr val="222222"/>
              </a:solidFill>
              <a:effectLst/>
              <a:uLnTx/>
              <a:uFillTx/>
              <a:latin typeface="Century Gothic"/>
              <a:ea typeface="+mn-ea"/>
              <a:cs typeface="+mn-cs"/>
            </a:endParaRPr>
          </a:p>
        </p:txBody>
      </p:sp>
      <p:sp>
        <p:nvSpPr>
          <p:cNvPr id="21" name="Ορθογώνιο 20"/>
          <p:cNvSpPr/>
          <p:nvPr/>
        </p:nvSpPr>
        <p:spPr>
          <a:xfrm>
            <a:off x="296096" y="2733158"/>
            <a:ext cx="1008609"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Output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Layer</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2" name="TextBox 21"/>
          <p:cNvSpPr txBox="1"/>
          <p:nvPr/>
        </p:nvSpPr>
        <p:spPr>
          <a:xfrm>
            <a:off x="1572420" y="2669103"/>
            <a:ext cx="3825080" cy="61555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Soft-max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entury Gothic"/>
                <a:ea typeface="+mn-ea"/>
                <a:cs typeface="+mn-cs"/>
              </a:rPr>
              <a:t> [map </a:t>
            </a:r>
            <a:r>
              <a:rPr kumimoji="0" lang="en-US" sz="1600" b="0" i="0" u="none" strike="noStrike" kern="1200" cap="none" spc="0" normalizeH="0" baseline="0" noProof="0" dirty="0">
                <a:ln>
                  <a:noFill/>
                </a:ln>
                <a:solidFill>
                  <a:srgbClr val="222222"/>
                </a:solidFill>
                <a:effectLst/>
                <a:uLnTx/>
                <a:uFillTx/>
                <a:latin typeface="Century Gothic"/>
                <a:ea typeface="+mn-ea"/>
                <a:cs typeface="+mn-cs"/>
              </a:rPr>
              <a:t>R</a:t>
            </a:r>
            <a:r>
              <a:rPr kumimoji="0" lang="en-US" sz="1600" b="0" i="0" u="none" strike="noStrike" kern="1200" cap="none" spc="0" normalizeH="0" baseline="30000" noProof="0" dirty="0">
                <a:ln>
                  <a:noFill/>
                </a:ln>
                <a:solidFill>
                  <a:srgbClr val="222222"/>
                </a:solidFill>
                <a:effectLst/>
                <a:uLnTx/>
                <a:uFillTx/>
                <a:latin typeface="Century Gothic"/>
                <a:ea typeface="+mn-ea"/>
                <a:cs typeface="+mn-cs"/>
              </a:rPr>
              <a:t>n </a:t>
            </a:r>
            <a:r>
              <a:rPr kumimoji="0" lang="en-US" sz="1600" b="0" i="0" u="none" strike="noStrike" kern="1200" cap="none" spc="0" normalizeH="0" baseline="0" noProof="0" dirty="0">
                <a:ln>
                  <a:noFill/>
                </a:ln>
                <a:solidFill>
                  <a:srgbClr val="222222"/>
                </a:solidFill>
                <a:effectLst/>
                <a:uLnTx/>
                <a:uFillTx/>
                <a:latin typeface="Century Gothic"/>
                <a:ea typeface="+mn-ea"/>
                <a:cs typeface="+mn-cs"/>
              </a:rPr>
              <a:t>to a probability distribution]</a:t>
            </a:r>
            <a:endParaRPr kumimoji="0" lang="el-GR" sz="16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3" name="Ορθογώνιο 22"/>
          <p:cNvSpPr/>
          <p:nvPr/>
        </p:nvSpPr>
        <p:spPr>
          <a:xfrm>
            <a:off x="5777848" y="2678668"/>
            <a:ext cx="2814872" cy="6463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Linear </a:t>
            </a:r>
            <a:r>
              <a:rPr kumimoji="0" lang="en-US" sz="1800" b="0" i="0" u="none" strike="noStrike" kern="1200" cap="none" spc="0" normalizeH="0" baseline="0" noProof="0">
                <a:ln>
                  <a:noFill/>
                </a:ln>
                <a:solidFill>
                  <a:srgbClr val="222222"/>
                </a:solidFill>
                <a:effectLst/>
                <a:uLnTx/>
                <a:uFillTx/>
                <a:latin typeface="Century Gothic"/>
                <a:ea typeface="+mn-ea"/>
                <a:cs typeface="+mn-cs"/>
              </a:rPr>
              <a:t>(Identity)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or Sigmoid</a:t>
            </a:r>
          </a:p>
        </p:txBody>
      </p:sp>
      <p:sp>
        <p:nvSpPr>
          <p:cNvPr id="24" name="Ορθογώνιο 23"/>
          <p:cNvSpPr/>
          <p:nvPr/>
        </p:nvSpPr>
        <p:spPr>
          <a:xfrm>
            <a:off x="296095" y="4442547"/>
            <a:ext cx="1327608" cy="646331"/>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Cost (loss)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Century Gothic"/>
                <a:ea typeface="+mn-ea"/>
                <a:cs typeface="+mn-cs"/>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Cross-entropy</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6" name="Ορθογώνιο 25"/>
          <p:cNvSpPr/>
          <p:nvPr/>
        </p:nvSpPr>
        <p:spPr>
          <a:xfrm>
            <a:off x="5777848" y="4455328"/>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Mean Squared Error</a:t>
            </a: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sz="1400" b="0" i="0" u="none" strike="noStrike" kern="1200" cap="none" spc="0" normalizeH="0" baseline="0" noProof="0" dirty="0">
                <a:ln>
                  <a:noFill/>
                </a:ln>
                <a:solidFill>
                  <a:prstClr val="black"/>
                </a:solidFill>
                <a:effectLst/>
                <a:uLnTx/>
                <a:uFillTx/>
                <a:latin typeface="Century Gothic"/>
                <a:ea typeface="+mn-ea"/>
                <a:cs typeface="+mn-cs"/>
              </a:rPr>
              <a:t>f(x)=x</a:t>
            </a:r>
          </a:p>
        </p:txBody>
      </p:sp>
      <p:sp>
        <p:nvSpPr>
          <p:cNvPr id="36" name="TextBox 35"/>
          <p:cNvSpPr txBox="1"/>
          <p:nvPr/>
        </p:nvSpPr>
        <p:spPr>
          <a:xfrm>
            <a:off x="213414" y="6255541"/>
            <a:ext cx="230864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hlinkClick r:id="rId5"/>
              </a:rPr>
              <a:t>List of loss functions</a:t>
            </a:r>
            <a:endParaRPr kumimoji="0" lang="el-GR" sz="1800" b="0" i="0" u="none" strike="noStrike" kern="1200" cap="none" spc="0" normalizeH="0" baseline="0" noProof="0" dirty="0">
              <a:ln>
                <a:noFill/>
              </a:ln>
              <a:solidFill>
                <a:prstClr val="black"/>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𝐾</m:t>
                              </m:r>
                            </m:sup>
                            <m:e>
                              <m:d>
                                <m:dPr>
                                  <m:begChr m:val="["/>
                                  <m:endChr m:val="]"/>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𝑦</m:t>
                                      </m:r>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sup>
                                  </m:sSubSup>
                                  <m:func>
                                    <m:func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US" sz="1400" b="0" i="0" u="none" strike="noStrike" kern="1200" cap="none" spc="0" normalizeH="0" baseline="0" noProof="0" smtClean="0">
                                          <a:ln>
                                            <a:noFill/>
                                          </a:ln>
                                          <a:solidFill>
                                            <a:prstClr val="black"/>
                                          </a:solidFill>
                                          <a:effectLst/>
                                          <a:uLnTx/>
                                          <a:uFillTx/>
                                          <a:latin typeface="Cambria Math" charset="0"/>
                                          <a:ea typeface="+mn-ea"/>
                                          <a:cs typeface="+mn-cs"/>
                                        </a:rPr>
                                        <m:t>log</m:t>
                                      </m:r>
                                    </m:fName>
                                    <m:e>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𝑦</m:t>
                                              </m:r>
                                            </m:e>
                                          </m:acc>
                                        </m:e>
                                        <m:sub>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sup>
                                      </m:sSub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m:t>
                                      </m:r>
                                      <m:d>
                                        <m:d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b>
                                              <m:r>
                                                <a:rPr kumimoji="0" lang="en-US" sz="1400" b="0" i="1" u="none" strike="noStrike" kern="1200" cap="none" spc="0" normalizeH="0" baseline="0" noProof="0">
                                                  <a:ln>
                                                    <a:noFill/>
                                                  </a:ln>
                                                  <a:solidFill>
                                                    <a:prstClr val="black"/>
                                                  </a:solidFill>
                                                  <a:effectLst/>
                                                  <a:uLnTx/>
                                                  <a:uFillTx/>
                                                  <a:latin typeface="Cambria Math" charset="0"/>
                                                  <a:ea typeface="+mn-ea"/>
                                                  <a:cs typeface="+mn-cs"/>
                                                </a:rPr>
                                                <m:t>𝑘</m:t>
                                              </m:r>
                                            </m:sub>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bSup>
                                        </m:e>
                                      </m:d>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 </m:t>
                                      </m:r>
                                    </m:e>
                                  </m:func>
                                  <m:func>
                                    <m:func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r>
                                        <m:rPr>
                                          <m:sty m:val="p"/>
                                        </m:rPr>
                                        <a:rPr kumimoji="0" lang="en-US" sz="1400" b="0" i="0" u="none" strike="noStrike" kern="1200" cap="none" spc="0" normalizeH="0" baseline="0" noProof="0">
                                          <a:ln>
                                            <a:noFill/>
                                          </a:ln>
                                          <a:solidFill>
                                            <a:prstClr val="black"/>
                                          </a:solidFill>
                                          <a:effectLst/>
                                          <a:uLnTx/>
                                          <a:uFillTx/>
                                          <a:latin typeface="Cambria Math" charset="0"/>
                                          <a:ea typeface="+mn-ea"/>
                                          <a:cs typeface="+mn-cs"/>
                                        </a:rPr>
                                        <m:t>log</m:t>
                                      </m:r>
                                    </m:fName>
                                    <m:e>
                                      <m:d>
                                        <m:d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d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1− </m:t>
                                          </m:r>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b>
                                              <m:r>
                                                <a:rPr kumimoji="0" lang="en-US" sz="1400" b="0" i="1" u="none" strike="noStrike" kern="1200" cap="none" spc="0" normalizeH="0" baseline="0" noProof="0">
                                                  <a:ln>
                                                    <a:noFill/>
                                                  </a:ln>
                                                  <a:solidFill>
                                                    <a:prstClr val="black"/>
                                                  </a:solidFill>
                                                  <a:effectLst/>
                                                  <a:uLnTx/>
                                                  <a:uFillTx/>
                                                  <a:latin typeface="Cambria Math" charset="0"/>
                                                  <a:ea typeface="+mn-ea"/>
                                                  <a:cs typeface="+mn-cs"/>
                                                </a:rPr>
                                                <m:t>𝑘</m:t>
                                              </m:r>
                                            </m:sub>
                                            <m:sup>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e>
                                              </m:d>
                                            </m:sup>
                                          </m:sSubSup>
                                        </m:e>
                                      </m:d>
                                    </m:e>
                                  </m:func>
                                </m:e>
                              </m:d>
                            </m:e>
                          </m:nary>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 </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sSup>
                            <m:sSup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sSupPr>
                            <m:e>
                              <m:d>
                                <m:dPr>
                                  <m:ctrlPr>
                                    <a:rPr kumimoji="0" lang="mr-IN" sz="1400" b="0" i="1" u="none" strike="noStrike" kern="1200" cap="none" spc="0" normalizeH="0" baseline="0" noProof="0">
                                      <a:ln>
                                        <a:noFill/>
                                      </a:ln>
                                      <a:solidFill>
                                        <a:prstClr val="black"/>
                                      </a:solidFill>
                                      <a:effectLst/>
                                      <a:uLnTx/>
                                      <a:uFillTx/>
                                      <a:latin typeface="Cambria Math" panose="02040503050406030204" pitchFamily="18" charset="0"/>
                                      <a:ea typeface="+mn-ea"/>
                                    </a:rPr>
                                  </m:ctrlPr>
                                </m:dPr>
                                <m:e>
                                  <m:sSup>
                                    <m:sSupPr>
                                      <m:ctrlPr>
                                        <a:rPr kumimoji="0" lang="is-I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e>
                              </m:d>
                            </m:e>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2</m:t>
                              </m:r>
                            </m:sup>
                          </m:sSup>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𝐽</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𝜃</m:t>
                          </m:r>
                        </m:e>
                      </m:d>
                      <m:r>
                        <a:rPr kumimoji="0" lang="el-GR" sz="1400" b="0" i="1" u="none" strike="noStrike" kern="1200" cap="none" spc="0" normalizeH="0" baseline="0" noProof="0" smtClean="0">
                          <a:ln>
                            <a:noFill/>
                          </a:ln>
                          <a:solidFill>
                            <a:prstClr val="black"/>
                          </a:solidFill>
                          <a:effectLst/>
                          <a:uLnTx/>
                          <a:uFillTx/>
                          <a:latin typeface="Cambria Math" charset="0"/>
                          <a:ea typeface="+mn-ea"/>
                          <a:cs typeface="+mn-cs"/>
                        </a:rPr>
                        <m:t>= </m:t>
                      </m:r>
                      <m:f>
                        <m:fPr>
                          <m:ctrlPr>
                            <a:rPr kumimoji="0" lang="mr-IN" sz="1400" b="0" i="1" u="none" strike="noStrike" kern="1200" cap="none" spc="0" normalizeH="0" baseline="0" noProof="0" smtClean="0">
                              <a:ln>
                                <a:noFill/>
                              </a:ln>
                              <a:solidFill>
                                <a:prstClr val="black"/>
                              </a:solidFill>
                              <a:effectLst/>
                              <a:uLnTx/>
                              <a:uFillTx/>
                              <a:latin typeface="Cambria Math" panose="02040503050406030204" pitchFamily="18" charset="0"/>
                              <a:ea typeface="+mn-ea"/>
                            </a:rPr>
                          </m:ctrlPr>
                        </m:fPr>
                        <m:num>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num>
                        <m:den>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den>
                      </m:f>
                      <m:nary>
                        <m:naryPr>
                          <m:chr m:val="∑"/>
                          <m:ctrlPr>
                            <a:rPr kumimoji="0" lang="is-I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=1</m:t>
                          </m:r>
                        </m:sub>
                        <m:sup>
                          <m:r>
                            <a:rPr kumimoji="0" lang="en-US" sz="1400" b="0" i="1" u="none" strike="noStrike" kern="1200" cap="none" spc="0" normalizeH="0" baseline="0" noProof="0" smtClean="0">
                              <a:ln>
                                <a:noFill/>
                              </a:ln>
                              <a:solidFill>
                                <a:prstClr val="black"/>
                              </a:solidFill>
                              <a:effectLst/>
                              <a:uLnTx/>
                              <a:uFillTx/>
                              <a:latin typeface="Cambria Math" charset="0"/>
                              <a:ea typeface="+mn-ea"/>
                              <a:cs typeface="+mn-cs"/>
                            </a:rPr>
                            <m:t>𝑛</m:t>
                          </m:r>
                        </m:sup>
                        <m:e>
                          <m:d>
                            <m:dPr>
                              <m:begChr m:val="|"/>
                              <m:endChr m:val="|"/>
                              <m:ctrlPr>
                                <a:rPr kumimoji="0" lang="hr-HR"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is-I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acc>
                                    <m:acc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prstClr val="black"/>
                                          </a:solidFill>
                                          <a:effectLst/>
                                          <a:uLnTx/>
                                          <a:uFillTx/>
                                          <a:latin typeface="Cambria Math" charset="0"/>
                                          <a:ea typeface="+mn-ea"/>
                                          <a:cs typeface="+mn-cs"/>
                                        </a:rPr>
                                        <m:t>𝑦</m:t>
                                      </m:r>
                                    </m:e>
                                  </m:acc>
                                </m:e>
                                <m:sup>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𝑖</m:t>
                                  </m:r>
                                  <m:r>
                                    <a:rPr kumimoji="0" lang="en-US" sz="1400" b="0" i="1" u="none" strike="noStrike" kern="1200" cap="none" spc="0" normalizeH="0" baseline="0" noProof="0">
                                      <a:ln>
                                        <a:noFill/>
                                      </a:ln>
                                      <a:solidFill>
                                        <a:prstClr val="black"/>
                                      </a:solidFill>
                                      <a:effectLst/>
                                      <a:uLnTx/>
                                      <a:uFillTx/>
                                      <a:latin typeface="Cambria Math" charset="0"/>
                                      <a:ea typeface="+mn-ea"/>
                                      <a:cs typeface="+mn-cs"/>
                                    </a:rPr>
                                    <m:t>)</m:t>
                                  </m:r>
                                </m:sup>
                              </m:sSup>
                            </m:e>
                          </m:d>
                        </m:e>
                      </m:nary>
                    </m:oMath>
                  </m:oMathPara>
                </a14:m>
                <a:endParaRPr kumimoji="0" lang="el-GR" sz="1400" b="0"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Century Gothic"/>
                <a:ea typeface="+mn-ea"/>
                <a:cs typeface="+mn-cs"/>
              </a:rPr>
              <a:t>Mean Absolute Error</a:t>
            </a:r>
          </a:p>
        </p:txBody>
      </p:sp>
    </p:spTree>
    <p:extLst>
      <p:ext uri="{BB962C8B-B14F-4D97-AF65-F5344CB8AC3E}">
        <p14:creationId xmlns:p14="http://schemas.microsoft.com/office/powerpoint/2010/main" val="4171999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EDA3-BAB4-4047-BB61-71F944B65401}"/>
              </a:ext>
            </a:extLst>
          </p:cNvPr>
          <p:cNvSpPr>
            <a:spLocks noGrp="1"/>
          </p:cNvSpPr>
          <p:nvPr>
            <p:ph type="title"/>
          </p:nvPr>
        </p:nvSpPr>
        <p:spPr/>
        <p:txBody>
          <a:bodyPr/>
          <a:lstStyle/>
          <a:p>
            <a:pPr algn="l"/>
            <a:r>
              <a:rPr lang="en-US" sz="3200" dirty="0"/>
              <a:t>Where we are</a:t>
            </a:r>
          </a:p>
        </p:txBody>
      </p:sp>
      <p:sp>
        <p:nvSpPr>
          <p:cNvPr id="3" name="Content Placeholder 2">
            <a:extLst>
              <a:ext uri="{FF2B5EF4-FFF2-40B4-BE49-F238E27FC236}">
                <a16:creationId xmlns:a16="http://schemas.microsoft.com/office/drawing/2014/main" id="{AE557CFC-87E5-6240-B584-A45E251C9CDC}"/>
              </a:ext>
            </a:extLst>
          </p:cNvPr>
          <p:cNvSpPr>
            <a:spLocks noGrp="1"/>
          </p:cNvSpPr>
          <p:nvPr>
            <p:ph idx="1"/>
          </p:nvPr>
        </p:nvSpPr>
        <p:spPr/>
        <p:txBody>
          <a:bodyPr/>
          <a:lstStyle/>
          <a:p>
            <a:pPr marL="413766" indent="-285750" eaLnBrk="0" fontAlgn="base" hangingPunct="0">
              <a:spcAft>
                <a:spcPct val="0"/>
              </a:spcAft>
              <a:buClrTx/>
              <a:buSzTx/>
              <a:buFont typeface="Arial" charset="0"/>
              <a:buChar char="–"/>
            </a:pPr>
            <a:r>
              <a:rPr lang="en-US" sz="2600" dirty="0">
                <a:solidFill>
                  <a:schemeClr val="bg1">
                    <a:lumMod val="50000"/>
                  </a:schemeClr>
                </a:solidFill>
                <a:latin typeface="Frutiger 55 Roman"/>
                <a:ea typeface="ＭＳ Ｐゴシック" charset="-128"/>
              </a:rPr>
              <a:t>Intro</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Example: Facial Recognition</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Convolutional Neural Networks</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Recurrent Neural Networks, Long-Short Term Memory Networks</a:t>
            </a:r>
          </a:p>
          <a:p>
            <a:pPr marL="413766" indent="-285750" eaLnBrk="0" fontAlgn="base" hangingPunct="0">
              <a:spcAft>
                <a:spcPct val="0"/>
              </a:spcAft>
              <a:buClrTx/>
              <a:buSzTx/>
              <a:buFont typeface="Arial" charset="0"/>
              <a:buChar char="–"/>
            </a:pPr>
            <a:r>
              <a:rPr lang="en-US" sz="2600" dirty="0">
                <a:solidFill>
                  <a:prstClr val="black"/>
                </a:solidFill>
                <a:latin typeface="Frutiger 55 Roman"/>
                <a:ea typeface="ＭＳ Ｐゴシック" charset="-128"/>
              </a:rPr>
              <a:t>Programming with Neural Networks</a:t>
            </a:r>
          </a:p>
          <a:p>
            <a:endParaRPr lang="en-US" dirty="0"/>
          </a:p>
        </p:txBody>
      </p:sp>
    </p:spTree>
    <p:extLst>
      <p:ext uri="{BB962C8B-B14F-4D97-AF65-F5344CB8AC3E}">
        <p14:creationId xmlns:p14="http://schemas.microsoft.com/office/powerpoint/2010/main" val="652316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516" y="219559"/>
            <a:ext cx="8092834" cy="908175"/>
          </a:xfrm>
        </p:spPr>
        <p:txBody>
          <a:bodyPr>
            <a:normAutofit/>
          </a:bodyPr>
          <a:lstStyle/>
          <a:p>
            <a:r>
              <a:rPr lang="en-CA" sz="3300" dirty="0"/>
              <a:t>Understanding How Neural Networks See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7F3095-738A-4790-83C5-52C005F4D7A2}"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667" y="1278592"/>
            <a:ext cx="4983912" cy="4496190"/>
          </a:xfrm>
          <a:prstGeom prst="rect">
            <a:avLst/>
          </a:prstGeom>
        </p:spPr>
      </p:pic>
    </p:spTree>
    <p:extLst>
      <p:ext uri="{BB962C8B-B14F-4D97-AF65-F5344CB8AC3E}">
        <p14:creationId xmlns:p14="http://schemas.microsoft.com/office/powerpoint/2010/main" val="124188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Example: Recognizing Faces</a:t>
            </a:r>
          </a:p>
        </p:txBody>
      </p:sp>
      <p:pic>
        <p:nvPicPr>
          <p:cNvPr id="5" name="Content Placeholder 4"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690689"/>
            <a:ext cx="4251482" cy="1158146"/>
          </a:xfrm>
        </p:spPr>
      </p:pic>
      <p:sp>
        <p:nvSpPr>
          <p:cNvPr id="4" name="Slide Number Placeholder 3"/>
          <p:cNvSpPr>
            <a:spLocks noGrp="1"/>
          </p:cNvSpPr>
          <p:nvPr>
            <p:ph type="sldNum" sz="quarter" idx="12"/>
          </p:nvPr>
        </p:nvSpPr>
        <p:spPr/>
        <p:txBody>
          <a:bodyPr/>
          <a:lstStyle/>
          <a:p>
            <a:fld id="{9E7F3095-738A-4790-83C5-52C005F4D7A2}" type="slidenum">
              <a:rPr lang="en-CA" smtClean="0"/>
              <a:t>26</a:t>
            </a:fld>
            <a:endParaRPr lang="en-CA"/>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055" y="1690689"/>
            <a:ext cx="2569335" cy="1158146"/>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4236" y="1690688"/>
            <a:ext cx="1322943" cy="1158147"/>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3985" y="2917823"/>
            <a:ext cx="2304288" cy="1213075"/>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7376" y="4311293"/>
            <a:ext cx="2457643" cy="962052"/>
          </a:xfrm>
          <a:prstGeom prst="rect">
            <a:avLst/>
          </a:prstGeom>
        </p:spPr>
      </p:pic>
      <p:pic>
        <p:nvPicPr>
          <p:cNvPr id="12" name="Picture 11"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8125" y="2917822"/>
            <a:ext cx="2361985" cy="1256576"/>
          </a:xfrm>
          <a:prstGeom prst="rect">
            <a:avLst/>
          </a:prstGeom>
        </p:spPr>
      </p:pic>
      <p:pic>
        <p:nvPicPr>
          <p:cNvPr id="13" name="Picture 12"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651" y="4265991"/>
            <a:ext cx="1481692" cy="993605"/>
          </a:xfrm>
          <a:prstGeom prst="rect">
            <a:avLst/>
          </a:prstGeom>
        </p:spPr>
      </p:pic>
      <p:pic>
        <p:nvPicPr>
          <p:cNvPr id="14" name="Picture 13" descr="Screen Clippi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3705" y="4265991"/>
            <a:ext cx="1252727" cy="1008401"/>
          </a:xfrm>
          <a:prstGeom prst="rect">
            <a:avLst/>
          </a:prstGeom>
        </p:spPr>
      </p:pic>
      <p:pic>
        <p:nvPicPr>
          <p:cNvPr id="15" name="Picture 14" descr="Screen Clippi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49794" y="4274585"/>
            <a:ext cx="2843485" cy="998760"/>
          </a:xfrm>
          <a:prstGeom prst="rect">
            <a:avLst/>
          </a:prstGeom>
        </p:spPr>
      </p:pic>
      <p:pic>
        <p:nvPicPr>
          <p:cNvPr id="16" name="Picture 15" descr="Screen Clippi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8650" y="5279836"/>
            <a:ext cx="3679968" cy="1076515"/>
          </a:xfrm>
          <a:prstGeom prst="rect">
            <a:avLst/>
          </a:prstGeom>
        </p:spPr>
      </p:pic>
      <p:pic>
        <p:nvPicPr>
          <p:cNvPr id="17" name="Picture 16" descr="Screen Clippi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09203" y="5279836"/>
            <a:ext cx="1013190" cy="1075781"/>
          </a:xfrm>
          <a:prstGeom prst="rect">
            <a:avLst/>
          </a:prstGeom>
        </p:spPr>
      </p:pic>
      <p:pic>
        <p:nvPicPr>
          <p:cNvPr id="19" name="Picture 18"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66490" y="5259596"/>
            <a:ext cx="2818044" cy="1108331"/>
          </a:xfrm>
          <a:prstGeom prst="rect">
            <a:avLst/>
          </a:prstGeom>
        </p:spPr>
      </p:pic>
      <p:pic>
        <p:nvPicPr>
          <p:cNvPr id="23" name="Picture 22"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84534" y="5281510"/>
            <a:ext cx="702645" cy="1005620"/>
          </a:xfrm>
          <a:prstGeom prst="rect">
            <a:avLst/>
          </a:prstGeom>
        </p:spPr>
      </p:pic>
      <p:pic>
        <p:nvPicPr>
          <p:cNvPr id="24" name="Picture 23" descr="Screen Clippi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0749" y="2917822"/>
            <a:ext cx="1311799" cy="1203867"/>
          </a:xfrm>
          <a:prstGeom prst="rect">
            <a:avLst/>
          </a:prstGeom>
        </p:spPr>
      </p:pic>
      <p:pic>
        <p:nvPicPr>
          <p:cNvPr id="25" name="Picture 24" descr="Screen Clippi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35480" y="2944753"/>
            <a:ext cx="1173138" cy="1156693"/>
          </a:xfrm>
          <a:prstGeom prst="rect">
            <a:avLst/>
          </a:prstGeom>
        </p:spPr>
      </p:pic>
      <p:pic>
        <p:nvPicPr>
          <p:cNvPr id="26" name="Picture 25" descr="Screen Clippi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06158" y="2938063"/>
            <a:ext cx="933068" cy="1163383"/>
          </a:xfrm>
          <a:prstGeom prst="rect">
            <a:avLst/>
          </a:prstGeom>
        </p:spPr>
      </p:pic>
    </p:spTree>
    <p:extLst>
      <p:ext uri="{BB962C8B-B14F-4D97-AF65-F5344CB8AC3E}">
        <p14:creationId xmlns:p14="http://schemas.microsoft.com/office/powerpoint/2010/main" val="1656490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What a celebrity looks like to a computer</a:t>
            </a:r>
          </a:p>
        </p:txBody>
      </p:sp>
      <p:sp>
        <p:nvSpPr>
          <p:cNvPr id="4" name="Slide Number Placeholder 3"/>
          <p:cNvSpPr>
            <a:spLocks noGrp="1"/>
          </p:cNvSpPr>
          <p:nvPr>
            <p:ph type="sldNum" sz="quarter" idx="12"/>
          </p:nvPr>
        </p:nvSpPr>
        <p:spPr/>
        <p:txBody>
          <a:bodyPr/>
          <a:lstStyle/>
          <a:p>
            <a:fld id="{9E7F3095-738A-4790-83C5-52C005F4D7A2}" type="slidenum">
              <a:rPr lang="en-CA" smtClean="0"/>
              <a:t>27</a:t>
            </a:fld>
            <a:endParaRPr lang="en-CA"/>
          </a:p>
        </p:txBody>
      </p:sp>
      <p:pic>
        <p:nvPicPr>
          <p:cNvPr id="5" name="Content Placeholder 4"/>
          <p:cNvPicPr>
            <a:picLocks noGrp="1" noChangeAspect="1"/>
          </p:cNvPicPr>
          <p:nvPr>
            <p:ph idx="1"/>
          </p:nvPr>
        </p:nvPicPr>
        <p:blipFill>
          <a:blip r:embed="rId3">
            <a:lum/>
            <a:alphaModFix/>
          </a:blip>
          <a:srcRect/>
          <a:stretch>
            <a:fillRect/>
          </a:stretch>
        </p:blipFill>
        <p:spPr>
          <a:xfrm>
            <a:off x="628650" y="1970938"/>
            <a:ext cx="7886700" cy="4060711"/>
          </a:xfrm>
          <a:prstGeom prst="rect">
            <a:avLst/>
          </a:prstGeom>
          <a:noFill/>
          <a:ln>
            <a:noFill/>
          </a:ln>
        </p:spPr>
      </p:pic>
    </p:spTree>
    <p:extLst>
      <p:ext uri="{BB962C8B-B14F-4D97-AF65-F5344CB8AC3E}">
        <p14:creationId xmlns:p14="http://schemas.microsoft.com/office/powerpoint/2010/main" val="1942690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Face Recognition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307006" cy="4351338"/>
              </a:xfrm>
            </p:spPr>
            <p:txBody>
              <a:bodyPr>
                <a:normAutofit/>
              </a:bodyPr>
              <a:lstStyle/>
              <a:p>
                <a:r>
                  <a:rPr lang="en-CA" dirty="0"/>
                  <a:t>Training set:</a:t>
                </a:r>
              </a:p>
              <a:p>
                <a:pPr lvl="1"/>
                <a14:m>
                  <m:oMath xmlns:m="http://schemas.openxmlformats.org/officeDocument/2006/math">
                    <m:d>
                      <m:dPr>
                        <m:begChr m:val="{"/>
                        <m:endChr m:val="}"/>
                        <m:ctrlPr>
                          <a:rPr lang="en-CA" b="0" i="1" smtClean="0">
                            <a:latin typeface="Cambria Math" panose="02040503050406030204" pitchFamily="18" charset="0"/>
                          </a:rPr>
                        </m:ctrlPr>
                      </m:dPr>
                      <m:e>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e>
                        </m:d>
                        <m:r>
                          <a:rPr lang="en-CA" b="0" i="1" smtClean="0">
                            <a:latin typeface="Cambria Math" panose="02040503050406030204" pitchFamily="18" charset="0"/>
                          </a:rPr>
                          <m:t>,</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b="0" i="1" smtClean="0">
                                        <a:latin typeface="Cambria Math" panose="02040503050406030204" pitchFamily="18" charset="0"/>
                                      </a:rPr>
                                      <m:t>2</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b="0" i="1" smtClean="0">
                                        <a:latin typeface="Cambria Math" panose="02040503050406030204" pitchFamily="18" charset="0"/>
                                      </a:rPr>
                                      <m:t>2</m:t>
                                    </m:r>
                                  </m:e>
                                </m:d>
                              </m:sup>
                            </m:sSup>
                          </m:e>
                        </m:d>
                        <m:r>
                          <a:rPr lang="en-CA" b="0" i="1" smtClean="0">
                            <a:latin typeface="Cambria Math" panose="02040503050406030204" pitchFamily="18" charset="0"/>
                          </a:rPr>
                          <m:t>, …,</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b="0" i="1" smtClean="0">
                                        <a:latin typeface="Cambria Math" panose="02040503050406030204" pitchFamily="18" charset="0"/>
                                      </a:rPr>
                                      <m:t>𝑁</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b="0" i="1" smtClean="0">
                                        <a:latin typeface="Cambria Math" panose="02040503050406030204" pitchFamily="18" charset="0"/>
                                      </a:rPr>
                                      <m:t>𝑁</m:t>
                                    </m:r>
                                  </m:e>
                                </m:d>
                              </m:sup>
                            </m:sSup>
                          </m:e>
                        </m:d>
                      </m:e>
                    </m:d>
                  </m:oMath>
                </a14:m>
                <a:endParaRPr lang="en-CA" dirty="0"/>
              </a:p>
              <a:p>
                <a:pPr lvl="2"/>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is a k-dimensional vector consisting of the intensities of all the pixels in in the </a:t>
                </a:r>
                <a:r>
                  <a:rPr lang="en-CA" dirty="0" err="1"/>
                  <a:t>i-th</a:t>
                </a:r>
                <a:r>
                  <a:rPr lang="en-CA" dirty="0"/>
                  <a:t> photo (</a:t>
                </a:r>
                <a14:m>
                  <m:oMath xmlns:m="http://schemas.openxmlformats.org/officeDocument/2006/math">
                    <m:r>
                      <a:rPr lang="en-CA" b="0" i="1" smtClean="0">
                        <a:latin typeface="Cambria Math" panose="02040503050406030204" pitchFamily="18" charset="0"/>
                      </a:rPr>
                      <m:t>20×20</m:t>
                    </m:r>
                  </m:oMath>
                </a14:m>
                <a:r>
                  <a:rPr lang="en-CA" dirty="0"/>
                  <a:t> photo </a:t>
                </a:r>
                <a14:m>
                  <m:oMath xmlns:m="http://schemas.openxmlformats.org/officeDocument/2006/math">
                    <m:r>
                      <a:rPr lang="en-CA" b="0" i="1" smtClean="0">
                        <a:latin typeface="Cambria Math" panose="02040503050406030204" pitchFamily="18" charset="0"/>
                      </a:rPr>
                      <m:t>→</m:t>
                    </m:r>
                  </m:oMath>
                </a14:m>
                <a:r>
                  <a:rPr lang="en-CA" dirty="0"/>
                  <a:t> </a:t>
                </a:r>
                <a14:m>
                  <m:oMath xmlns:m="http://schemas.openxmlformats.org/officeDocument/2006/math">
                    <m:sSup>
                      <m:sSupPr>
                        <m:ctrlPr>
                          <a:rPr lang="en-CA" b="0" i="1" dirty="0" smtClean="0">
                            <a:latin typeface="Cambria Math" panose="02040503050406030204" pitchFamily="18" charset="0"/>
                          </a:rPr>
                        </m:ctrlPr>
                      </m:sSupPr>
                      <m:e>
                        <m:r>
                          <a:rPr lang="en-CA" b="0" i="1" dirty="0" smtClean="0">
                            <a:latin typeface="Cambria Math" panose="02040503050406030204" pitchFamily="18" charset="0"/>
                          </a:rPr>
                          <m:t>𝑥</m:t>
                        </m:r>
                      </m:e>
                      <m:sup>
                        <m:r>
                          <a:rPr lang="en-CA" b="0" i="1" dirty="0" smtClean="0">
                            <a:latin typeface="Cambria Math" panose="02040503050406030204" pitchFamily="18" charset="0"/>
                          </a:rPr>
                          <m:t>(</m:t>
                        </m:r>
                        <m:r>
                          <a:rPr lang="en-CA" b="0" i="1" dirty="0" smtClean="0">
                            <a:latin typeface="Cambria Math" panose="02040503050406030204" pitchFamily="18" charset="0"/>
                          </a:rPr>
                          <m:t>𝑖</m:t>
                        </m:r>
                        <m:r>
                          <a:rPr lang="en-CA" b="0" i="1" dirty="0" smtClean="0">
                            <a:latin typeface="Cambria Math" panose="02040503050406030204" pitchFamily="18" charset="0"/>
                          </a:rPr>
                          <m:t>)</m:t>
                        </m:r>
                      </m:sup>
                    </m:sSup>
                  </m:oMath>
                </a14:m>
                <a:r>
                  <a:rPr lang="en-CA" dirty="0"/>
                  <a:t> is 400-dimensional)</a:t>
                </a:r>
              </a:p>
              <a:p>
                <a:pPr lvl="2"/>
                <a:r>
                  <a:rPr lang="en-CA" dirty="0"/>
                  <a:t>All the photos need to be the same size</a:t>
                </a:r>
              </a:p>
              <a:p>
                <a:pPr lvl="2"/>
                <a:r>
                  <a:rPr lang="en-CA" dirty="0"/>
                  <a:t>Things will be easier if the photos are aligned</a:t>
                </a:r>
              </a:p>
              <a:p>
                <a:pPr lvl="2"/>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is the </a:t>
                </a:r>
                <a:r>
                  <a:rPr lang="en-CA" i="1" dirty="0"/>
                  <a:t>label</a:t>
                </a:r>
                <a:endParaRPr lang="en-CA" dirty="0"/>
              </a:p>
              <a:p>
                <a:r>
                  <a:rPr lang="en-CA" dirty="0"/>
                  <a:t>Test phase:</a:t>
                </a:r>
              </a:p>
              <a:p>
                <a:pPr lvl="1"/>
                <a:r>
                  <a:rPr lang="en-CA" dirty="0"/>
                  <a:t>We have an input vector </a:t>
                </a:r>
                <a14:m>
                  <m:oMath xmlns:m="http://schemas.openxmlformats.org/officeDocument/2006/math">
                    <m:r>
                      <a:rPr lang="en-CA" b="0" i="1" smtClean="0">
                        <a:latin typeface="Cambria Math" panose="02040503050406030204" pitchFamily="18" charset="0"/>
                      </a:rPr>
                      <m:t>𝑥</m:t>
                    </m:r>
                  </m:oMath>
                </a14:m>
                <a:r>
                  <a:rPr lang="en-CA" dirty="0"/>
                  <a:t>, and want to assign a label </a:t>
                </a:r>
                <a14:m>
                  <m:oMath xmlns:m="http://schemas.openxmlformats.org/officeDocument/2006/math">
                    <m:r>
                      <a:rPr lang="en-CA" b="0" i="1" smtClean="0">
                        <a:latin typeface="Cambria Math" panose="02040503050406030204" pitchFamily="18" charset="0"/>
                      </a:rPr>
                      <m:t>𝑦</m:t>
                    </m:r>
                  </m:oMath>
                </a14:m>
                <a:r>
                  <a:rPr lang="en-CA" dirty="0"/>
                  <a:t> to it</a:t>
                </a:r>
              </a:p>
              <a:p>
                <a:pPr lvl="2"/>
                <a:r>
                  <a:rPr lang="en-CA" dirty="0"/>
                  <a:t>Who appears in the photo?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307006" cy="4351338"/>
              </a:xfrm>
              <a:blipFill>
                <a:blip r:embed="rId3"/>
                <a:stretch>
                  <a:fillRect l="-1374" t="-2632" r="-6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28</a:t>
            </a:fld>
            <a:endParaRPr lang="en-CA"/>
          </a:p>
        </p:txBody>
      </p:sp>
    </p:spTree>
    <p:extLst>
      <p:ext uri="{BB962C8B-B14F-4D97-AF65-F5344CB8AC3E}">
        <p14:creationId xmlns:p14="http://schemas.microsoft.com/office/powerpoint/2010/main" val="69945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580387" y="1514211"/>
            <a:ext cx="2498297" cy="174735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6225" y="-25565"/>
            <a:ext cx="8784206" cy="1325563"/>
          </a:xfrm>
        </p:spPr>
        <p:txBody>
          <a:bodyPr>
            <a:normAutofit/>
          </a:bodyPr>
          <a:lstStyle/>
          <a:p>
            <a:r>
              <a:rPr lang="en-CA" sz="3200" dirty="0"/>
              <a:t>A (too) Simple Neural Network for Face Recognition</a:t>
            </a:r>
          </a:p>
        </p:txBody>
      </p:sp>
      <p:sp>
        <p:nvSpPr>
          <p:cNvPr id="4" name="Slide Number Placeholder 3"/>
          <p:cNvSpPr>
            <a:spLocks noGrp="1"/>
          </p:cNvSpPr>
          <p:nvPr>
            <p:ph type="sldNum" sz="quarter" idx="12"/>
          </p:nvPr>
        </p:nvSpPr>
        <p:spPr/>
        <p:txBody>
          <a:bodyPr/>
          <a:lstStyle/>
          <a:p>
            <a:fld id="{9E7F3095-738A-4790-83C5-52C005F4D7A2}" type="slidenum">
              <a:rPr lang="en-CA" smtClean="0"/>
              <a:t>29</a:t>
            </a:fld>
            <a:endParaRPr lang="en-CA"/>
          </a:p>
        </p:txBody>
      </p:sp>
      <p:sp>
        <p:nvSpPr>
          <p:cNvPr id="43" name="Text Box 6"/>
          <p:cNvSpPr txBox="1">
            <a:spLocks noChangeArrowheads="1"/>
          </p:cNvSpPr>
          <p:nvPr/>
        </p:nvSpPr>
        <p:spPr bwMode="auto">
          <a:xfrm>
            <a:off x="5211441" y="3730430"/>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44" name="Oval 43"/>
              <p:cNvSpPr>
                <a:spLocks noChangeArrowheads="1"/>
              </p:cNvSpPr>
              <p:nvPr/>
            </p:nvSpPr>
            <p:spPr bwMode="auto">
              <a:xfrm>
                <a:off x="2215879" y="369542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44" name="Oval 43"/>
              <p:cNvSpPr>
                <a:spLocks noRot="1" noChangeAspect="1" noMove="1" noResize="1" noEditPoints="1" noAdjustHandles="1" noChangeArrowheads="1" noChangeShapeType="1" noTextEdit="1"/>
              </p:cNvSpPr>
              <p:nvPr/>
            </p:nvSpPr>
            <p:spPr bwMode="auto">
              <a:xfrm>
                <a:off x="2215879" y="3695425"/>
                <a:ext cx="431800" cy="431800"/>
              </a:xfrm>
              <a:prstGeom prst="ellipse">
                <a:avLst/>
              </a:prstGeom>
              <a:blipFill rotWithShape="0">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5" name="Oval 44"/>
          <p:cNvSpPr>
            <a:spLocks noChangeArrowheads="1"/>
          </p:cNvSpPr>
          <p:nvPr/>
        </p:nvSpPr>
        <p:spPr bwMode="auto">
          <a:xfrm>
            <a:off x="308439" y="5662337"/>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46" name="Oval 45"/>
          <p:cNvSpPr>
            <a:spLocks noChangeArrowheads="1"/>
          </p:cNvSpPr>
          <p:nvPr/>
        </p:nvSpPr>
        <p:spPr bwMode="auto">
          <a:xfrm>
            <a:off x="1251285" y="567117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47" name="Oval 46"/>
          <p:cNvSpPr>
            <a:spLocks noChangeArrowheads="1"/>
          </p:cNvSpPr>
          <p:nvPr/>
        </p:nvSpPr>
        <p:spPr bwMode="auto">
          <a:xfrm>
            <a:off x="5498833" y="566999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48" name="AutoShape 20"/>
          <p:cNvCxnSpPr>
            <a:cxnSpLocks noChangeShapeType="1"/>
            <a:stCxn id="46" idx="0"/>
            <a:endCxn id="61" idx="4"/>
          </p:cNvCxnSpPr>
          <p:nvPr/>
        </p:nvCxnSpPr>
        <p:spPr bwMode="auto">
          <a:xfrm flipV="1">
            <a:off x="1467185" y="4114589"/>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21"/>
          <p:cNvCxnSpPr>
            <a:cxnSpLocks noChangeShapeType="1"/>
            <a:stCxn id="45" idx="0"/>
          </p:cNvCxnSpPr>
          <p:nvPr/>
        </p:nvCxnSpPr>
        <p:spPr bwMode="auto">
          <a:xfrm flipV="1">
            <a:off x="524339" y="4081703"/>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22"/>
          <p:cNvCxnSpPr>
            <a:cxnSpLocks noChangeShapeType="1"/>
            <a:stCxn id="47" idx="0"/>
            <a:endCxn id="61" idx="5"/>
          </p:cNvCxnSpPr>
          <p:nvPr/>
        </p:nvCxnSpPr>
        <p:spPr bwMode="auto">
          <a:xfrm flipH="1" flipV="1">
            <a:off x="3521067" y="4051353"/>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8"/>
          <p:cNvCxnSpPr>
            <a:cxnSpLocks noChangeShapeType="1"/>
          </p:cNvCxnSpPr>
          <p:nvPr/>
        </p:nvCxnSpPr>
        <p:spPr bwMode="auto">
          <a:xfrm flipV="1">
            <a:off x="1651390" y="4114590"/>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9"/>
          <p:cNvCxnSpPr>
            <a:cxnSpLocks noChangeShapeType="1"/>
            <a:stCxn id="47" idx="7"/>
            <a:endCxn id="62" idx="5"/>
          </p:cNvCxnSpPr>
          <p:nvPr/>
        </p:nvCxnSpPr>
        <p:spPr bwMode="auto">
          <a:xfrm flipH="1" flipV="1">
            <a:off x="4513767" y="4034526"/>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33"/>
          <p:cNvCxnSpPr>
            <a:cxnSpLocks noChangeShapeType="1"/>
            <a:stCxn id="47" idx="1"/>
            <a:endCxn id="44" idx="5"/>
          </p:cNvCxnSpPr>
          <p:nvPr/>
        </p:nvCxnSpPr>
        <p:spPr bwMode="auto">
          <a:xfrm flipH="1" flipV="1">
            <a:off x="2584443" y="4063989"/>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36"/>
          <p:cNvCxnSpPr>
            <a:cxnSpLocks noChangeShapeType="1"/>
            <a:stCxn id="45" idx="1"/>
            <a:endCxn id="44" idx="2"/>
          </p:cNvCxnSpPr>
          <p:nvPr/>
        </p:nvCxnSpPr>
        <p:spPr bwMode="auto">
          <a:xfrm flipV="1">
            <a:off x="371675" y="3911325"/>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37"/>
          <p:cNvCxnSpPr>
            <a:cxnSpLocks noChangeShapeType="1"/>
            <a:stCxn id="46" idx="1"/>
            <a:endCxn id="44" idx="3"/>
          </p:cNvCxnSpPr>
          <p:nvPr/>
        </p:nvCxnSpPr>
        <p:spPr bwMode="auto">
          <a:xfrm flipV="1">
            <a:off x="1314521" y="4063989"/>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43"/>
          <p:cNvCxnSpPr>
            <a:cxnSpLocks noChangeShapeType="1"/>
          </p:cNvCxnSpPr>
          <p:nvPr/>
        </p:nvCxnSpPr>
        <p:spPr bwMode="auto">
          <a:xfrm flipV="1">
            <a:off x="706867" y="4048118"/>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AutoShape 46"/>
          <p:cNvSpPr>
            <a:spLocks noChangeArrowheads="1"/>
          </p:cNvSpPr>
          <p:nvPr/>
        </p:nvSpPr>
        <p:spPr bwMode="auto">
          <a:xfrm>
            <a:off x="6173862" y="5878237"/>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58" name="AutoShape 48"/>
          <p:cNvSpPr>
            <a:spLocks noChangeArrowheads="1"/>
          </p:cNvSpPr>
          <p:nvPr/>
        </p:nvSpPr>
        <p:spPr bwMode="auto">
          <a:xfrm>
            <a:off x="4620207" y="3904046"/>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59" name="Rectangle 58"/>
          <p:cNvSpPr>
            <a:spLocks noChangeArrowheads="1"/>
          </p:cNvSpPr>
          <p:nvPr/>
        </p:nvSpPr>
        <p:spPr bwMode="auto">
          <a:xfrm>
            <a:off x="5171660" y="3606635"/>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0" name="Rectangle 59"/>
          <p:cNvSpPr>
            <a:spLocks noChangeArrowheads="1"/>
          </p:cNvSpPr>
          <p:nvPr/>
        </p:nvSpPr>
        <p:spPr bwMode="auto">
          <a:xfrm>
            <a:off x="6720195" y="5514636"/>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61" name="Oval 60"/>
              <p:cNvSpPr>
                <a:spLocks noChangeArrowheads="1"/>
              </p:cNvSpPr>
              <p:nvPr/>
            </p:nvSpPr>
            <p:spPr bwMode="auto">
              <a:xfrm>
                <a:off x="3152503" y="3682789"/>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61" name="Oval 60"/>
              <p:cNvSpPr>
                <a:spLocks noRot="1" noChangeAspect="1" noMove="1" noResize="1" noEditPoints="1" noAdjustHandles="1" noChangeArrowheads="1" noChangeShapeType="1" noTextEdit="1"/>
              </p:cNvSpPr>
              <p:nvPr/>
            </p:nvSpPr>
            <p:spPr bwMode="auto">
              <a:xfrm>
                <a:off x="3152503" y="3682789"/>
                <a:ext cx="431800" cy="431800"/>
              </a:xfrm>
              <a:prstGeom prst="ellipse">
                <a:avLst/>
              </a:prstGeom>
              <a:blipFill rotWithShape="0">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p:cNvSpPr>
                <a:spLocks noChangeArrowheads="1"/>
              </p:cNvSpPr>
              <p:nvPr/>
            </p:nvSpPr>
            <p:spPr bwMode="auto">
              <a:xfrm>
                <a:off x="4145203" y="3665962"/>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62" name="Oval 61"/>
              <p:cNvSpPr>
                <a:spLocks noRot="1" noChangeAspect="1" noMove="1" noResize="1" noEditPoints="1" noAdjustHandles="1" noChangeArrowheads="1" noChangeShapeType="1" noTextEdit="1"/>
              </p:cNvSpPr>
              <p:nvPr/>
            </p:nvSpPr>
            <p:spPr bwMode="auto">
              <a:xfrm>
                <a:off x="4145203" y="3665962"/>
                <a:ext cx="431800" cy="431800"/>
              </a:xfrm>
              <a:prstGeom prst="ellipse">
                <a:avLst/>
              </a:prstGeom>
              <a:blipFill rotWithShape="0">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319992" y="5654677"/>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63" name="Rectangle 62"/>
              <p:cNvSpPr>
                <a:spLocks noRot="1" noChangeAspect="1" noMove="1" noResize="1" noEditPoints="1" noAdjustHandles="1" noChangeArrowheads="1" noChangeShapeType="1" noTextEdit="1"/>
              </p:cNvSpPr>
              <p:nvPr/>
            </p:nvSpPr>
            <p:spPr>
              <a:xfrm>
                <a:off x="319992" y="5654677"/>
                <a:ext cx="460767" cy="369332"/>
              </a:xfrm>
              <a:prstGeom prst="rect">
                <a:avLst/>
              </a:prstGeom>
              <a:blipFill rotWithShape="0">
                <a:blip r:embed="rId6"/>
                <a:stretch>
                  <a:fillRect/>
                </a:stretch>
              </a:blipFill>
            </p:spPr>
            <p:txBody>
              <a:bodyPr/>
              <a:lstStyle/>
              <a:p>
                <a:r>
                  <a:rPr lang="en-US">
                    <a:noFill/>
                  </a:rPr>
                  <a:t> </a:t>
                </a:r>
              </a:p>
            </p:txBody>
          </p:sp>
        </mc:Fallback>
      </mc:AlternateContent>
      <p:sp>
        <p:nvSpPr>
          <p:cNvPr id="64" name="TextBox 63"/>
          <p:cNvSpPr txBox="1"/>
          <p:nvPr/>
        </p:nvSpPr>
        <p:spPr>
          <a:xfrm>
            <a:off x="841911" y="5708184"/>
            <a:ext cx="293328" cy="369332"/>
          </a:xfrm>
          <a:prstGeom prst="rect">
            <a:avLst/>
          </a:prstGeom>
          <a:noFill/>
        </p:spPr>
        <p:txBody>
          <a:bodyPr wrap="square" rtlCol="0">
            <a:spAutoFit/>
          </a:bodyPr>
          <a:lstStyle/>
          <a:p>
            <a:r>
              <a:rPr lang="en-CA" dirty="0"/>
              <a:t>…</a:t>
            </a:r>
          </a:p>
        </p:txBody>
      </p:sp>
      <p:sp>
        <p:nvSpPr>
          <p:cNvPr id="65" name="TextBox 64"/>
          <p:cNvSpPr txBox="1"/>
          <p:nvPr/>
        </p:nvSpPr>
        <p:spPr>
          <a:xfrm flipH="1">
            <a:off x="1880693" y="5698955"/>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66" name="Rectangle 65"/>
              <p:cNvSpPr/>
              <p:nvPr/>
            </p:nvSpPr>
            <p:spPr>
              <a:xfrm>
                <a:off x="1230469" y="5673574"/>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66" name="Rectangle 65"/>
              <p:cNvSpPr>
                <a:spLocks noRot="1" noChangeAspect="1" noMove="1" noResize="1" noEditPoints="1" noAdjustHandles="1" noChangeArrowheads="1" noChangeShapeType="1" noTextEdit="1"/>
              </p:cNvSpPr>
              <p:nvPr/>
            </p:nvSpPr>
            <p:spPr>
              <a:xfrm>
                <a:off x="1230469" y="5673574"/>
                <a:ext cx="519822" cy="33855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5402340" y="5715733"/>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67" name="Rectangle 66"/>
              <p:cNvSpPr>
                <a:spLocks noRot="1" noChangeAspect="1" noMove="1" noResize="1" noEditPoints="1" noAdjustHandles="1" noChangeArrowheads="1" noChangeShapeType="1" noTextEdit="1"/>
              </p:cNvSpPr>
              <p:nvPr/>
            </p:nvSpPr>
            <p:spPr>
              <a:xfrm>
                <a:off x="5402340" y="5715733"/>
                <a:ext cx="624786" cy="307777"/>
              </a:xfrm>
              <a:prstGeom prst="rect">
                <a:avLst/>
              </a:prstGeom>
              <a:blipFill rotWithShape="0">
                <a:blip r:embed="rId8"/>
                <a:stretch>
                  <a:fillRect/>
                </a:stretch>
              </a:blipFill>
            </p:spPr>
            <p:txBody>
              <a:bodyPr/>
              <a:lstStyle/>
              <a:p>
                <a:r>
                  <a:rPr lang="en-US">
                    <a:noFill/>
                  </a:rPr>
                  <a:t> </a:t>
                </a:r>
              </a:p>
            </p:txBody>
          </p:sp>
        </mc:Fallback>
      </mc:AlternateContent>
      <p:sp>
        <p:nvSpPr>
          <p:cNvPr id="68" name="TextBox 67"/>
          <p:cNvSpPr txBox="1"/>
          <p:nvPr/>
        </p:nvSpPr>
        <p:spPr>
          <a:xfrm>
            <a:off x="2718318" y="3694392"/>
            <a:ext cx="534986" cy="369332"/>
          </a:xfrm>
          <a:prstGeom prst="rect">
            <a:avLst/>
          </a:prstGeom>
          <a:noFill/>
        </p:spPr>
        <p:txBody>
          <a:bodyPr wrap="square" rtlCol="0">
            <a:spAutoFit/>
          </a:bodyPr>
          <a:lstStyle/>
          <a:p>
            <a:r>
              <a:rPr lang="en-CA" dirty="0"/>
              <a:t>…</a:t>
            </a:r>
          </a:p>
        </p:txBody>
      </p:sp>
      <p:sp>
        <p:nvSpPr>
          <p:cNvPr id="69" name="TextBox 68"/>
          <p:cNvSpPr txBox="1"/>
          <p:nvPr/>
        </p:nvSpPr>
        <p:spPr>
          <a:xfrm>
            <a:off x="3761287" y="3712371"/>
            <a:ext cx="534986" cy="369332"/>
          </a:xfrm>
          <a:prstGeom prst="rect">
            <a:avLst/>
          </a:prstGeom>
          <a:noFill/>
        </p:spPr>
        <p:txBody>
          <a:bodyPr wrap="square" rtlCol="0">
            <a:spAutoFit/>
          </a:bodyPr>
          <a:lstStyle/>
          <a:p>
            <a:r>
              <a:rPr lang="en-CA" dirty="0"/>
              <a:t>…</a:t>
            </a:r>
          </a:p>
        </p:txBody>
      </p:sp>
      <p:sp>
        <p:nvSpPr>
          <p:cNvPr id="70" name="TextBox 69"/>
          <p:cNvSpPr txBox="1"/>
          <p:nvPr/>
        </p:nvSpPr>
        <p:spPr>
          <a:xfrm flipH="1">
            <a:off x="2211658" y="5698955"/>
            <a:ext cx="185028" cy="369332"/>
          </a:xfrm>
          <a:prstGeom prst="rect">
            <a:avLst/>
          </a:prstGeom>
          <a:noFill/>
        </p:spPr>
        <p:txBody>
          <a:bodyPr wrap="square" rtlCol="0">
            <a:spAutoFit/>
          </a:bodyPr>
          <a:lstStyle/>
          <a:p>
            <a:r>
              <a:rPr lang="en-CA" dirty="0"/>
              <a:t>…</a:t>
            </a:r>
          </a:p>
        </p:txBody>
      </p:sp>
      <p:sp>
        <p:nvSpPr>
          <p:cNvPr id="71" name="TextBox 70"/>
          <p:cNvSpPr txBox="1"/>
          <p:nvPr/>
        </p:nvSpPr>
        <p:spPr>
          <a:xfrm>
            <a:off x="2644749" y="5698954"/>
            <a:ext cx="511054" cy="369332"/>
          </a:xfrm>
          <a:prstGeom prst="rect">
            <a:avLst/>
          </a:prstGeom>
          <a:noFill/>
        </p:spPr>
        <p:txBody>
          <a:bodyPr wrap="square" rtlCol="0">
            <a:spAutoFit/>
          </a:bodyPr>
          <a:lstStyle/>
          <a:p>
            <a:r>
              <a:rPr lang="en-CA" dirty="0"/>
              <a:t>…</a:t>
            </a:r>
          </a:p>
        </p:txBody>
      </p:sp>
      <p:sp>
        <p:nvSpPr>
          <p:cNvPr id="72" name="TextBox 71"/>
          <p:cNvSpPr txBox="1"/>
          <p:nvPr/>
        </p:nvSpPr>
        <p:spPr>
          <a:xfrm flipH="1">
            <a:off x="3163005" y="5698955"/>
            <a:ext cx="246422" cy="369332"/>
          </a:xfrm>
          <a:prstGeom prst="rect">
            <a:avLst/>
          </a:prstGeom>
          <a:noFill/>
        </p:spPr>
        <p:txBody>
          <a:bodyPr wrap="square" rtlCol="0">
            <a:spAutoFit/>
          </a:bodyPr>
          <a:lstStyle/>
          <a:p>
            <a:r>
              <a:rPr lang="en-CA" dirty="0"/>
              <a:t>…</a:t>
            </a:r>
          </a:p>
        </p:txBody>
      </p:sp>
      <p:sp>
        <p:nvSpPr>
          <p:cNvPr id="73" name="TextBox 72"/>
          <p:cNvSpPr txBox="1"/>
          <p:nvPr/>
        </p:nvSpPr>
        <p:spPr>
          <a:xfrm flipH="1">
            <a:off x="3550238" y="5701230"/>
            <a:ext cx="246422" cy="369332"/>
          </a:xfrm>
          <a:prstGeom prst="rect">
            <a:avLst/>
          </a:prstGeom>
          <a:noFill/>
        </p:spPr>
        <p:txBody>
          <a:bodyPr wrap="square" rtlCol="0">
            <a:spAutoFit/>
          </a:bodyPr>
          <a:lstStyle/>
          <a:p>
            <a:r>
              <a:rPr lang="en-CA" dirty="0"/>
              <a:t>…</a:t>
            </a:r>
          </a:p>
        </p:txBody>
      </p:sp>
      <p:sp>
        <p:nvSpPr>
          <p:cNvPr id="74" name="TextBox 73"/>
          <p:cNvSpPr txBox="1"/>
          <p:nvPr/>
        </p:nvSpPr>
        <p:spPr>
          <a:xfrm flipH="1">
            <a:off x="4028780" y="5708184"/>
            <a:ext cx="246422" cy="369332"/>
          </a:xfrm>
          <a:prstGeom prst="rect">
            <a:avLst/>
          </a:prstGeom>
          <a:noFill/>
        </p:spPr>
        <p:txBody>
          <a:bodyPr wrap="square" rtlCol="0">
            <a:spAutoFit/>
          </a:bodyPr>
          <a:lstStyle/>
          <a:p>
            <a:r>
              <a:rPr lang="en-CA" dirty="0"/>
              <a:t>…</a:t>
            </a:r>
          </a:p>
        </p:txBody>
      </p:sp>
      <p:sp>
        <p:nvSpPr>
          <p:cNvPr id="75" name="TextBox 74"/>
          <p:cNvSpPr txBox="1"/>
          <p:nvPr/>
        </p:nvSpPr>
        <p:spPr>
          <a:xfrm flipH="1">
            <a:off x="4371721" y="5708034"/>
            <a:ext cx="246422" cy="369332"/>
          </a:xfrm>
          <a:prstGeom prst="rect">
            <a:avLst/>
          </a:prstGeom>
          <a:noFill/>
        </p:spPr>
        <p:txBody>
          <a:bodyPr wrap="square" rtlCol="0">
            <a:spAutoFit/>
          </a:bodyPr>
          <a:lstStyle/>
          <a:p>
            <a:r>
              <a:rPr lang="en-CA" dirty="0"/>
              <a:t>…</a:t>
            </a:r>
          </a:p>
        </p:txBody>
      </p:sp>
      <p:sp>
        <p:nvSpPr>
          <p:cNvPr id="76" name="TextBox 75"/>
          <p:cNvSpPr txBox="1"/>
          <p:nvPr/>
        </p:nvSpPr>
        <p:spPr>
          <a:xfrm flipH="1">
            <a:off x="4742381" y="5708034"/>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77" name="TextBox 76"/>
              <p:cNvSpPr txBox="1"/>
              <p:nvPr/>
            </p:nvSpPr>
            <p:spPr>
              <a:xfrm>
                <a:off x="841911" y="4819849"/>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77" name="TextBox 76"/>
              <p:cNvSpPr txBox="1">
                <a:spLocks noRot="1" noChangeAspect="1" noMove="1" noResize="1" noEditPoints="1" noAdjustHandles="1" noChangeArrowheads="1" noChangeShapeType="1" noTextEdit="1"/>
              </p:cNvSpPr>
              <p:nvPr/>
            </p:nvSpPr>
            <p:spPr>
              <a:xfrm>
                <a:off x="841911" y="4819849"/>
                <a:ext cx="532197" cy="192360"/>
              </a:xfrm>
              <a:prstGeom prst="rect">
                <a:avLst/>
              </a:prstGeom>
              <a:blipFill rotWithShape="0">
                <a:blip r:embed="rId9"/>
                <a:stretch>
                  <a:fillRect l="-6897" t="-6452" r="-4598"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558379" y="3752007"/>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78" name="TextBox 77"/>
              <p:cNvSpPr txBox="1">
                <a:spLocks noRot="1" noChangeAspect="1" noMove="1" noResize="1" noEditPoints="1" noAdjustHandles="1" noChangeArrowheads="1" noChangeShapeType="1" noTextEdit="1"/>
              </p:cNvSpPr>
              <p:nvPr/>
            </p:nvSpPr>
            <p:spPr>
              <a:xfrm>
                <a:off x="1558379" y="3752007"/>
                <a:ext cx="376770" cy="192360"/>
              </a:xfrm>
              <a:prstGeom prst="rect">
                <a:avLst/>
              </a:prstGeom>
              <a:blipFill rotWithShape="0">
                <a:blip r:embed="rId10"/>
                <a:stretch>
                  <a:fillRect l="-11475" t="-3125" r="-8197" b="-12500"/>
                </a:stretch>
              </a:blipFill>
            </p:spPr>
            <p:txBody>
              <a:bodyPr/>
              <a:lstStyle/>
              <a:p>
                <a:r>
                  <a:rPr lang="en-US">
                    <a:noFill/>
                  </a:rPr>
                  <a:t> </a:t>
                </a:r>
              </a:p>
            </p:txBody>
          </p:sp>
        </mc:Fallback>
      </mc:AlternateContent>
      <p:cxnSp>
        <p:nvCxnSpPr>
          <p:cNvPr id="79" name="Straight Arrow Connector 78"/>
          <p:cNvCxnSpPr>
            <a:endCxn id="44" idx="1"/>
          </p:cNvCxnSpPr>
          <p:nvPr/>
        </p:nvCxnSpPr>
        <p:spPr>
          <a:xfrm flipV="1">
            <a:off x="1945320" y="3758661"/>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4800375" y="4733211"/>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80" name="TextBox 79"/>
              <p:cNvSpPr txBox="1">
                <a:spLocks noRot="1" noChangeAspect="1" noMove="1" noResize="1" noEditPoints="1" noAdjustHandles="1" noChangeArrowheads="1" noChangeShapeType="1" noTextEdit="1"/>
              </p:cNvSpPr>
              <p:nvPr/>
            </p:nvSpPr>
            <p:spPr>
              <a:xfrm>
                <a:off x="4800375" y="4733211"/>
                <a:ext cx="722955" cy="192360"/>
              </a:xfrm>
              <a:prstGeom prst="rect">
                <a:avLst/>
              </a:prstGeom>
              <a:blipFill rotWithShape="0">
                <a:blip r:embed="rId11"/>
                <a:stretch>
                  <a:fillRect l="-5042" t="-3125" r="-3361" b="-6250"/>
                </a:stretch>
              </a:blipFill>
            </p:spPr>
            <p:txBody>
              <a:bodyPr/>
              <a:lstStyle/>
              <a:p>
                <a:r>
                  <a:rPr lang="en-US">
                    <a:noFill/>
                  </a:rPr>
                  <a:t> </a:t>
                </a:r>
              </a:p>
            </p:txBody>
          </p:sp>
        </mc:Fallback>
      </mc:AlternateContent>
      <p:sp>
        <p:nvSpPr>
          <p:cNvPr id="81" name="Text Box 4"/>
          <p:cNvSpPr txBox="1">
            <a:spLocks noChangeArrowheads="1"/>
          </p:cNvSpPr>
          <p:nvPr/>
        </p:nvSpPr>
        <p:spPr bwMode="auto">
          <a:xfrm>
            <a:off x="6731105" y="5634675"/>
            <a:ext cx="3477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1600" dirty="0">
                <a:solidFill>
                  <a:srgbClr val="3333CC"/>
                </a:solidFill>
              </a:rPr>
              <a:t>input vector </a:t>
            </a:r>
            <a:br>
              <a:rPr lang="en-US" altLang="en-US" sz="1600" dirty="0">
                <a:solidFill>
                  <a:srgbClr val="3333CC"/>
                </a:solidFill>
              </a:rPr>
            </a:br>
            <a:r>
              <a:rPr lang="en-US" altLang="en-US" sz="1600" dirty="0">
                <a:solidFill>
                  <a:srgbClr val="3333CC"/>
                </a:solidFill>
              </a:rPr>
              <a:t>(flattened 64x64 image)</a:t>
            </a:r>
          </a:p>
        </p:txBody>
      </p:sp>
      <mc:AlternateContent xmlns:mc="http://schemas.openxmlformats.org/markup-compatibility/2006" xmlns:a14="http://schemas.microsoft.com/office/drawing/2010/main">
        <mc:Choice Requires="a14">
          <p:sp>
            <p:nvSpPr>
              <p:cNvPr id="98" name="TextBox 97"/>
              <p:cNvSpPr txBox="1"/>
              <p:nvPr/>
            </p:nvSpPr>
            <p:spPr>
              <a:xfrm>
                <a:off x="2713300" y="3578195"/>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98" name="TextBox 97"/>
              <p:cNvSpPr txBox="1">
                <a:spLocks noRot="1" noChangeAspect="1" noMove="1" noResize="1" noEditPoints="1" noAdjustHandles="1" noChangeArrowheads="1" noChangeShapeType="1" noTextEdit="1"/>
              </p:cNvSpPr>
              <p:nvPr/>
            </p:nvSpPr>
            <p:spPr>
              <a:xfrm>
                <a:off x="2713300" y="3578195"/>
                <a:ext cx="376770" cy="192360"/>
              </a:xfrm>
              <a:prstGeom prst="rect">
                <a:avLst/>
              </a:prstGeom>
              <a:blipFill rotWithShape="0">
                <a:blip r:embed="rId12"/>
                <a:stretch>
                  <a:fillRect l="-9677" t="-6250" r="-6452" b="-9375"/>
                </a:stretch>
              </a:blipFill>
            </p:spPr>
            <p:txBody>
              <a:bodyPr/>
              <a:lstStyle/>
              <a:p>
                <a:r>
                  <a:rPr lang="en-US">
                    <a:noFill/>
                  </a:rPr>
                  <a:t> </a:t>
                </a:r>
              </a:p>
            </p:txBody>
          </p:sp>
        </mc:Fallback>
      </mc:AlternateContent>
      <p:cxnSp>
        <p:nvCxnSpPr>
          <p:cNvPr id="99" name="Straight Arrow Connector 98"/>
          <p:cNvCxnSpPr>
            <a:endCxn id="61" idx="1"/>
          </p:cNvCxnSpPr>
          <p:nvPr/>
        </p:nvCxnSpPr>
        <p:spPr>
          <a:xfrm>
            <a:off x="3100241" y="3636629"/>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p:cNvSpPr txBox="1"/>
              <p:nvPr/>
            </p:nvSpPr>
            <p:spPr>
              <a:xfrm>
                <a:off x="623960" y="1701509"/>
                <a:ext cx="579421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𝑘</m:t>
                          </m:r>
                        </m:sub>
                      </m:sSub>
                      <m:r>
                        <a:rPr lang="en-CA" b="0" i="1" smtClean="0">
                          <a:latin typeface="Cambria Math" panose="02040503050406030204" pitchFamily="18" charset="0"/>
                        </a:rPr>
                        <m:t>=</m:t>
                      </m:r>
                      <m:r>
                        <a:rPr lang="en-CA" b="0" i="1" smtClean="0">
                          <a:latin typeface="Cambria Math" panose="02040503050406030204" pitchFamily="18" charset="0"/>
                        </a:rPr>
                        <m:t>𝜎</m:t>
                      </m:r>
                      <m:d>
                        <m:dPr>
                          <m:ctrlPr>
                            <a:rPr lang="en-CA" b="0" i="1" smtClean="0">
                              <a:latin typeface="Cambria Math" panose="02040503050406030204" pitchFamily="18" charset="0"/>
                            </a:rPr>
                          </m:ctrlPr>
                        </m:dPr>
                        <m:e>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4096</m:t>
                              </m:r>
                            </m:sup>
                            <m:e>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𝑗</m:t>
                                      </m:r>
                                      <m:r>
                                        <a:rPr lang="en-CA" b="0" i="1" smtClean="0">
                                          <a:latin typeface="Cambria Math" panose="02040503050406030204" pitchFamily="18" charset="0"/>
                                        </a:rPr>
                                        <m:t>, </m:t>
                                      </m:r>
                                      <m:r>
                                        <a:rPr lang="en-CA" b="0" i="1" smtClean="0">
                                          <a:latin typeface="Cambria Math" panose="02040503050406030204" pitchFamily="18" charset="0"/>
                                        </a:rPr>
                                        <m:t>𝑘</m:t>
                                      </m:r>
                                    </m:e>
                                  </m:d>
                                </m:sup>
                              </m:sSup>
                            </m:e>
                          </m:nary>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𝑗</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𝑘</m:t>
                                  </m:r>
                                </m:e>
                              </m:d>
                            </m:sup>
                          </m:sSup>
                        </m:e>
                      </m:d>
                      <m:r>
                        <a:rPr lang="en-CA" b="0" i="1" smtClean="0">
                          <a:latin typeface="Cambria Math" panose="02040503050406030204" pitchFamily="18" charset="0"/>
                        </a:rPr>
                        <m:t>=</m:t>
                      </m:r>
                      <m:r>
                        <a:rPr lang="en-CA" b="0" i="1" smtClean="0">
                          <a:latin typeface="Cambria Math" panose="02040503050406030204" pitchFamily="18" charset="0"/>
                        </a:rPr>
                        <m:t>𝜎</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1, ∗, </m:t>
                                  </m:r>
                                  <m:r>
                                    <a:rPr lang="en-CA" b="0" i="1" smtClean="0">
                                      <a:latin typeface="Cambria Math" panose="02040503050406030204" pitchFamily="18" charset="0"/>
                                    </a:rPr>
                                    <m:t>𝑘</m:t>
                                  </m:r>
                                </m:e>
                              </m:d>
                            </m:sup>
                          </m:sSup>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𝑘</m:t>
                                  </m:r>
                                </m:e>
                              </m:d>
                            </m:sup>
                          </m:sSup>
                        </m:e>
                      </m:d>
                      <m:r>
                        <a:rPr lang="en-CA" b="0" i="1" smtClean="0">
                          <a:latin typeface="Cambria Math" panose="02040503050406030204" pitchFamily="18" charset="0"/>
                        </a:rPr>
                        <m:t> </m:t>
                      </m:r>
                    </m:oMath>
                  </m:oMathPara>
                </a14:m>
                <a:endParaRPr lang="en-CA" dirty="0"/>
              </a:p>
            </p:txBody>
          </p:sp>
        </mc:Choice>
        <mc:Fallback xmlns="">
          <p:sp>
            <p:nvSpPr>
              <p:cNvPr id="103" name="TextBox 102"/>
              <p:cNvSpPr txBox="1">
                <a:spLocks noRot="1" noChangeAspect="1" noMove="1" noResize="1" noEditPoints="1" noAdjustHandles="1" noChangeArrowheads="1" noChangeShapeType="1" noTextEdit="1"/>
              </p:cNvSpPr>
              <p:nvPr/>
            </p:nvSpPr>
            <p:spPr>
              <a:xfrm>
                <a:off x="623960" y="1701509"/>
                <a:ext cx="5794214" cy="891719"/>
              </a:xfrm>
              <a:prstGeom prst="rect">
                <a:avLst/>
              </a:prstGeom>
              <a:blipFill rotWithShape="0">
                <a:blip r:embed="rId13"/>
                <a:stretch>
                  <a:fillRect/>
                </a:stretch>
              </a:blipFill>
            </p:spPr>
            <p:txBody>
              <a:bodyPr/>
              <a:lstStyle/>
              <a:p>
                <a:r>
                  <a:rPr lang="en-US">
                    <a:noFill/>
                  </a:rPr>
                  <a:t> </a:t>
                </a:r>
              </a:p>
            </p:txBody>
          </p:sp>
        </mc:Fallback>
      </mc:AlternateContent>
      <p:pic>
        <p:nvPicPr>
          <p:cNvPr id="6" name="Picture 5" descr="Screen Clippi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70166" y="1647409"/>
            <a:ext cx="1810265" cy="141375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044379" y="2984564"/>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8044379" y="2984564"/>
                <a:ext cx="183320" cy="276999"/>
              </a:xfrm>
              <a:prstGeom prst="rect">
                <a:avLst/>
              </a:prstGeom>
              <a:blipFill rotWithShape="0">
                <a:blip r:embed="rId15"/>
                <a:stretch>
                  <a:fillRect l="-2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623931" y="2203268"/>
                <a:ext cx="5159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𝜎</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m:oMathPara>
                </a14:m>
                <a:endParaRPr lang="en-CA" dirty="0"/>
              </a:p>
            </p:txBody>
          </p:sp>
        </mc:Choice>
        <mc:Fallback xmlns="">
          <p:sp>
            <p:nvSpPr>
              <p:cNvPr id="9" name="TextBox 8"/>
              <p:cNvSpPr txBox="1">
                <a:spLocks noRot="1" noChangeAspect="1" noMove="1" noResize="1" noEditPoints="1" noAdjustHandles="1" noChangeArrowheads="1" noChangeShapeType="1" noTextEdit="1"/>
              </p:cNvSpPr>
              <p:nvPr/>
            </p:nvSpPr>
            <p:spPr>
              <a:xfrm>
                <a:off x="6623931" y="2203268"/>
                <a:ext cx="515975" cy="276999"/>
              </a:xfrm>
              <a:prstGeom prst="rect">
                <a:avLst/>
              </a:prstGeom>
              <a:blipFill rotWithShape="0">
                <a:blip r:embed="rId16"/>
                <a:stretch>
                  <a:fillRect l="-5952" t="-2174" r="-1666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21327" y="1047190"/>
                <a:ext cx="4467476" cy="307777"/>
              </a:xfrm>
              <a:prstGeom prst="rect">
                <a:avLst/>
              </a:prstGeom>
              <a:noFill/>
            </p:spPr>
            <p:txBody>
              <a:bodyPr wrap="square" rtlCol="0">
                <a:spAutoFit/>
              </a:bodyPr>
              <a:lstStyle/>
              <a:p>
                <a14:m>
                  <m:oMath xmlns:m="http://schemas.openxmlformats.org/officeDocument/2006/math">
                    <m:sSub>
                      <m:sSubPr>
                        <m:ctrlPr>
                          <a:rPr lang="en-CA" sz="1400" i="1" smtClean="0">
                            <a:latin typeface="Cambria Math" panose="02040503050406030204" pitchFamily="18" charset="0"/>
                          </a:rPr>
                        </m:ctrlPr>
                      </m:sSubPr>
                      <m:e>
                        <m:r>
                          <a:rPr lang="en-CA" sz="1400" i="1">
                            <a:latin typeface="Cambria Math" panose="02040503050406030204" pitchFamily="18" charset="0"/>
                          </a:rPr>
                          <m:t>𝑧</m:t>
                        </m:r>
                      </m:e>
                      <m:sub>
                        <m:r>
                          <a:rPr lang="en-CA" sz="1400" i="1" smtClean="0">
                            <a:latin typeface="Cambria Math" panose="02040503050406030204" pitchFamily="18" charset="0"/>
                          </a:rPr>
                          <m:t>𝑘</m:t>
                        </m:r>
                      </m:sub>
                    </m:sSub>
                  </m:oMath>
                </a14:m>
                <a:r>
                  <a:rPr lang="en-US" sz="1400" dirty="0"/>
                  <a:t> is the weight associated with the kth actor name</a:t>
                </a:r>
              </a:p>
            </p:txBody>
          </p:sp>
        </mc:Choice>
        <mc:Fallback xmlns="">
          <p:sp>
            <p:nvSpPr>
              <p:cNvPr id="5" name="TextBox 4"/>
              <p:cNvSpPr txBox="1">
                <a:spLocks noRot="1" noChangeAspect="1" noMove="1" noResize="1" noEditPoints="1" noAdjustHandles="1" noChangeArrowheads="1" noChangeShapeType="1" noTextEdit="1"/>
              </p:cNvSpPr>
              <p:nvPr/>
            </p:nvSpPr>
            <p:spPr>
              <a:xfrm>
                <a:off x="521327" y="1047190"/>
                <a:ext cx="4467476" cy="307777"/>
              </a:xfrm>
              <a:prstGeom prst="rect">
                <a:avLst/>
              </a:prstGeom>
              <a:blipFill rotWithShape="0">
                <a:blip r:embed="rId17"/>
                <a:stretch>
                  <a:fillRect t="-4000" b="-20000"/>
                </a:stretch>
              </a:blipFill>
            </p:spPr>
            <p:txBody>
              <a:bodyPr/>
              <a:lstStyle/>
              <a:p>
                <a:r>
                  <a:rPr lang="en-US">
                    <a:noFill/>
                  </a:rPr>
                  <a:t> </a:t>
                </a:r>
              </a:p>
            </p:txBody>
          </p:sp>
        </mc:Fallback>
      </mc:AlternateContent>
      <p:sp>
        <p:nvSpPr>
          <p:cNvPr id="8" name="Rounded Rectangle 7"/>
          <p:cNvSpPr/>
          <p:nvPr/>
        </p:nvSpPr>
        <p:spPr>
          <a:xfrm>
            <a:off x="6709333" y="1124989"/>
            <a:ext cx="2238442" cy="345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Why this function?</a:t>
            </a:r>
          </a:p>
        </p:txBody>
      </p:sp>
    </p:spTree>
    <p:extLst>
      <p:ext uri="{BB962C8B-B14F-4D97-AF65-F5344CB8AC3E}">
        <p14:creationId xmlns:p14="http://schemas.microsoft.com/office/powerpoint/2010/main" val="381086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a:t>Regression</a:t>
              </a:r>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a:t>Supervised</a:t>
            </a:r>
            <a:r>
              <a:rPr lang="en-US" dirty="0"/>
              <a:t>: Learning with a </a:t>
            </a:r>
            <a:r>
              <a:rPr lang="en-US" b="1" dirty="0">
                <a:solidFill>
                  <a:srgbClr val="E68230"/>
                </a:solidFill>
              </a:rPr>
              <a:t>labeled training</a:t>
            </a:r>
            <a:r>
              <a:rPr lang="en-US" dirty="0"/>
              <a:t> set</a:t>
            </a:r>
          </a:p>
          <a:p>
            <a:r>
              <a:rPr lang="en-US" dirty="0"/>
              <a:t>Example: email </a:t>
            </a:r>
            <a:r>
              <a:rPr lang="en-US" i="1" dirty="0">
                <a:solidFill>
                  <a:schemeClr val="accent2">
                    <a:lumMod val="75000"/>
                  </a:schemeClr>
                </a:solidFill>
              </a:rPr>
              <a:t>classification</a:t>
            </a:r>
            <a:r>
              <a:rPr lang="en-US" dirty="0">
                <a:solidFill>
                  <a:schemeClr val="accent2">
                    <a:lumMod val="75000"/>
                  </a:schemeClr>
                </a:solidFill>
              </a:rPr>
              <a:t> </a:t>
            </a:r>
            <a:r>
              <a:rPr lang="en-US" dirty="0"/>
              <a:t>with already labeled emails</a:t>
            </a:r>
          </a:p>
          <a:p>
            <a:endParaRPr lang="en-US" dirty="0"/>
          </a:p>
          <a:p>
            <a:r>
              <a:rPr lang="en-US" b="1" dirty="0"/>
              <a:t>Unsupervised</a:t>
            </a:r>
            <a:r>
              <a:rPr lang="en-US" dirty="0"/>
              <a:t>: Discover </a:t>
            </a:r>
            <a:r>
              <a:rPr lang="en-US" b="1" dirty="0">
                <a:solidFill>
                  <a:srgbClr val="E68230"/>
                </a:solidFill>
              </a:rPr>
              <a:t>patterns</a:t>
            </a:r>
            <a:r>
              <a:rPr lang="en-US" dirty="0"/>
              <a:t> in </a:t>
            </a:r>
            <a:r>
              <a:rPr lang="en-US" b="1" dirty="0">
                <a:solidFill>
                  <a:srgbClr val="E68230"/>
                </a:solidFill>
              </a:rPr>
              <a:t>unlabeled</a:t>
            </a:r>
            <a:r>
              <a:rPr lang="en-US" dirty="0"/>
              <a:t> data</a:t>
            </a:r>
          </a:p>
          <a:p>
            <a:r>
              <a:rPr lang="en-US" dirty="0"/>
              <a:t>Example: </a:t>
            </a:r>
            <a:r>
              <a:rPr lang="en-US" i="1" dirty="0">
                <a:solidFill>
                  <a:srgbClr val="BA6016"/>
                </a:solidFill>
              </a:rPr>
              <a:t>cluster</a:t>
            </a:r>
            <a:r>
              <a:rPr lang="en-US" dirty="0">
                <a:solidFill>
                  <a:srgbClr val="BA6016"/>
                </a:solidFill>
              </a:rPr>
              <a:t> </a:t>
            </a:r>
            <a:r>
              <a:rPr lang="en-US" dirty="0"/>
              <a:t>similar documents based on text</a:t>
            </a:r>
          </a:p>
          <a:p>
            <a:endParaRPr lang="en-US" dirty="0"/>
          </a:p>
          <a:p>
            <a:r>
              <a:rPr lang="en-US" b="1" dirty="0"/>
              <a:t>Reinforcement learning</a:t>
            </a:r>
            <a:r>
              <a:rPr lang="en-US" dirty="0"/>
              <a:t>: learn to </a:t>
            </a:r>
            <a:r>
              <a:rPr lang="en-US" b="1" dirty="0">
                <a:solidFill>
                  <a:schemeClr val="accent2"/>
                </a:solidFill>
              </a:rPr>
              <a:t>act</a:t>
            </a:r>
            <a:r>
              <a:rPr lang="en-US" dirty="0"/>
              <a:t> based on </a:t>
            </a:r>
            <a:r>
              <a:rPr lang="en-US" b="1" dirty="0">
                <a:solidFill>
                  <a:srgbClr val="E68230"/>
                </a:solidFill>
              </a:rPr>
              <a:t>feedback/reward</a:t>
            </a:r>
          </a:p>
          <a:p>
            <a:r>
              <a:rPr lang="en-US" dirty="0"/>
              <a:t>Example: learn to play Go, reward: </a:t>
            </a:r>
            <a:r>
              <a:rPr lang="en-US" i="1" dirty="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Review: Types of Learning</a:t>
            </a:r>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a:t>Classification</a:t>
              </a:r>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a:t>Anomaly Detection</a:t>
            </a:r>
          </a:p>
          <a:p>
            <a:r>
              <a:rPr lang="en-US" dirty="0"/>
              <a:t>Sequence labeling</a:t>
            </a:r>
          </a:p>
          <a:p>
            <a:r>
              <a:rPr lang="mr-IN" dirty="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a:t>Clustering</a:t>
              </a:r>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
        <p:nvSpPr>
          <p:cNvPr id="22" name="Rectangle 21">
            <a:extLst>
              <a:ext uri="{FF2B5EF4-FFF2-40B4-BE49-F238E27FC236}">
                <a16:creationId xmlns:a16="http://schemas.microsoft.com/office/drawing/2014/main" id="{EC7C90FA-FCEE-A54D-B768-00FC196EC8A3}"/>
              </a:ext>
            </a:extLst>
          </p:cNvPr>
          <p:cNvSpPr/>
          <p:nvPr/>
        </p:nvSpPr>
        <p:spPr>
          <a:xfrm>
            <a:off x="6191835" y="6507718"/>
            <a:ext cx="2925994" cy="307777"/>
          </a:xfrm>
          <a:prstGeom prst="rect">
            <a:avLst/>
          </a:prstGeom>
        </p:spPr>
        <p:txBody>
          <a:bodyPr wrap="none">
            <a:spAutoFit/>
          </a:bodyPr>
          <a:lstStyle/>
          <a:p>
            <a:r>
              <a:rPr lang="en-US" sz="1400" i="1" dirty="0">
                <a:latin typeface="Times" pitchFamily="2" charset="0"/>
              </a:rPr>
              <a:t>slides adapted from </a:t>
            </a:r>
            <a:r>
              <a:rPr lang="en-US" sz="1400" i="1" dirty="0" err="1"/>
              <a:t>Ismini</a:t>
            </a:r>
            <a:r>
              <a:rPr lang="en-US" sz="1400" i="1" dirty="0"/>
              <a:t> </a:t>
            </a:r>
            <a:r>
              <a:rPr lang="en-US" sz="1400" i="1" dirty="0" err="1"/>
              <a:t>Lourentzou</a:t>
            </a:r>
            <a:endParaRPr lang="en-US" sz="1400" i="1" dirty="0"/>
          </a:p>
        </p:txBody>
      </p:sp>
    </p:spTree>
    <p:extLst>
      <p:ext uri="{BB962C8B-B14F-4D97-AF65-F5344CB8AC3E}">
        <p14:creationId xmlns:p14="http://schemas.microsoft.com/office/powerpoint/2010/main" val="3639593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Training a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1871082"/>
              </a:xfrm>
            </p:spPr>
            <p:txBody>
              <a:bodyPr>
                <a:normAutofit lnSpcReduction="10000"/>
              </a:bodyPr>
              <a:lstStyle/>
              <a:p>
                <a:r>
                  <a:rPr lang="en-CA" dirty="0"/>
                  <a:t>Adjust the W’s (</a:t>
                </a:r>
                <a14:m>
                  <m:oMath xmlns:m="http://schemas.openxmlformats.org/officeDocument/2006/math">
                    <m:r>
                      <a:rPr lang="en-CA" b="0" i="1" smtClean="0">
                        <a:latin typeface="Cambria Math" panose="02040503050406030204" pitchFamily="18" charset="0"/>
                      </a:rPr>
                      <m:t>4096×6</m:t>
                    </m:r>
                  </m:oMath>
                </a14:m>
                <a:r>
                  <a:rPr lang="en-CA" dirty="0"/>
                  <a:t> </a:t>
                </a:r>
                <a:r>
                  <a:rPr lang="en-CA" dirty="0" err="1"/>
                  <a:t>coefs</a:t>
                </a:r>
                <a:r>
                  <a:rPr lang="en-CA" dirty="0"/>
                  <a:t>) and b’s (6 </a:t>
                </a:r>
                <a:r>
                  <a:rPr lang="en-CA" dirty="0" err="1"/>
                  <a:t>coefs</a:t>
                </a:r>
                <a:r>
                  <a:rPr lang="en-CA" dirty="0"/>
                  <a:t>) </a:t>
                </a:r>
              </a:p>
              <a:p>
                <a:pPr lvl="1"/>
                <a:r>
                  <a:rPr lang="en-CA" dirty="0"/>
                  <a:t>Try to make it so that if </a:t>
                </a:r>
                <a:br>
                  <a:rPr lang="en-CA" dirty="0"/>
                </a:br>
                <a14:m>
                  <m:oMath xmlns:m="http://schemas.openxmlformats.org/officeDocument/2006/math">
                    <m:r>
                      <a:rPr lang="en-CA" sz="2000" b="0" i="1" smtClean="0">
                        <a:latin typeface="Cambria Math" panose="02040503050406030204" pitchFamily="18" charset="0"/>
                      </a:rPr>
                      <m:t>𝑥</m:t>
                    </m:r>
                  </m:oMath>
                </a14:m>
                <a:r>
                  <a:rPr lang="en-CA" sz="2000" dirty="0"/>
                  <a:t> is an image of actor 1, </a:t>
                </a:r>
                <a14:m>
                  <m:oMath xmlns:m="http://schemas.openxmlformats.org/officeDocument/2006/math">
                    <m:r>
                      <a:rPr lang="en-CA" sz="2000" b="0" i="1" smtClean="0">
                        <a:latin typeface="Cambria Math" panose="02040503050406030204" pitchFamily="18" charset="0"/>
                      </a:rPr>
                      <m:t>𝑧</m:t>
                    </m:r>
                  </m:oMath>
                </a14:m>
                <a:r>
                  <a:rPr lang="en-CA" sz="2000" dirty="0"/>
                  <a:t> is as close as possible to (1, 0, 0, 0, 0, 0)</a:t>
                </a:r>
                <a:br>
                  <a:rPr lang="en-CA" sz="2000" dirty="0"/>
                </a:br>
                <a14:m>
                  <m:oMath xmlns:m="http://schemas.openxmlformats.org/officeDocument/2006/math">
                    <m:r>
                      <a:rPr lang="en-CA" sz="2000" i="1">
                        <a:latin typeface="Cambria Math" panose="02040503050406030204" pitchFamily="18" charset="0"/>
                      </a:rPr>
                      <m:t>𝑥</m:t>
                    </m:r>
                  </m:oMath>
                </a14:m>
                <a:r>
                  <a:rPr lang="en-CA" sz="2000" dirty="0"/>
                  <a:t> is an image of actor 2, </a:t>
                </a:r>
                <a14:m>
                  <m:oMath xmlns:m="http://schemas.openxmlformats.org/officeDocument/2006/math">
                    <m:r>
                      <a:rPr lang="en-CA" sz="2000" i="1">
                        <a:latin typeface="Cambria Math" panose="02040503050406030204" pitchFamily="18" charset="0"/>
                      </a:rPr>
                      <m:t>𝑧</m:t>
                    </m:r>
                  </m:oMath>
                </a14:m>
                <a:r>
                  <a:rPr lang="en-CA" sz="2000" dirty="0"/>
                  <a:t> is as close as possible to (0, 1, 0, 0, 0, 0)</a:t>
                </a:r>
                <a:br>
                  <a:rPr lang="en-CA" sz="2000" dirty="0"/>
                </a:br>
                <a:r>
                  <a:rPr lang="en-CA" sz="2000" dirty="0"/>
                  <a:t>……</a:t>
                </a:r>
                <a:br>
                  <a:rPr lang="en-CA" sz="2000" dirty="0"/>
                </a:br>
                <a:endParaRPr lang="en-CA" sz="2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1871082"/>
              </a:xfrm>
              <a:blipFill>
                <a:blip r:embed="rId3"/>
                <a:stretch>
                  <a:fillRect l="-1391" t="-7166"/>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30</a:t>
            </a:fld>
            <a:endParaRPr lang="en-CA"/>
          </a:p>
        </p:txBody>
      </p:sp>
      <p:sp>
        <p:nvSpPr>
          <p:cNvPr id="5"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6" name="Oval 5"/>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6" name="Oval 5"/>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7" name="Oval 6"/>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8" name="Oval 7"/>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9" name="Oval 8"/>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0" name="AutoShape 20"/>
          <p:cNvCxnSpPr>
            <a:cxnSpLocks noChangeShapeType="1"/>
            <a:stCxn id="8" idx="0"/>
            <a:endCxn id="23"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21"/>
          <p:cNvCxnSpPr>
            <a:cxnSpLocks noChangeShapeType="1"/>
            <a:stCxn id="7"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2"/>
          <p:cNvCxnSpPr>
            <a:cxnSpLocks noChangeShapeType="1"/>
            <a:stCxn id="9" idx="0"/>
            <a:endCxn id="23"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9"/>
          <p:cNvCxnSpPr>
            <a:cxnSpLocks noChangeShapeType="1"/>
            <a:stCxn id="9" idx="7"/>
            <a:endCxn id="24"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33"/>
          <p:cNvCxnSpPr>
            <a:cxnSpLocks noChangeShapeType="1"/>
            <a:stCxn id="9" idx="1"/>
            <a:endCxn id="6"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6"/>
          <p:cNvCxnSpPr>
            <a:cxnSpLocks noChangeShapeType="1"/>
            <a:stCxn id="7" idx="1"/>
            <a:endCxn id="6"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7"/>
          <p:cNvCxnSpPr>
            <a:cxnSpLocks noChangeShapeType="1"/>
            <a:stCxn id="8" idx="1"/>
            <a:endCxn id="6"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0"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1" name="Rectangle 20"/>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Rectangle 21"/>
          <p:cNvSpPr>
            <a:spLocks noChangeArrowheads="1"/>
          </p:cNvSpPr>
          <p:nvPr/>
        </p:nvSpPr>
        <p:spPr bwMode="auto">
          <a:xfrm>
            <a:off x="6842115"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3" name="Oval 22"/>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3" name="Oval 22"/>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Oval 23"/>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4" name="Oval 23"/>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6"/>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5" name="Rectangle 24"/>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7"/>
                <a:stretch>
                  <a:fillRect/>
                </a:stretch>
              </a:blipFill>
            </p:spPr>
            <p:txBody>
              <a:bodyPr/>
              <a:lstStyle/>
              <a:p>
                <a:r>
                  <a:rPr lang="en-CA">
                    <a:noFill/>
                  </a:rPr>
                  <a:t> </a:t>
                </a:r>
              </a:p>
            </p:txBody>
          </p:sp>
        </mc:Fallback>
      </mc:AlternateContent>
      <p:sp>
        <p:nvSpPr>
          <p:cNvPr id="26" name="TextBox 25"/>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7" name="TextBox 26"/>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28" name="Rectangle 27"/>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28" name="Rectangle 27"/>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29" name="Rectangle 28"/>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9"/>
                <a:stretch>
                  <a:fillRect/>
                </a:stretch>
              </a:blipFill>
            </p:spPr>
            <p:txBody>
              <a:bodyPr/>
              <a:lstStyle/>
              <a:p>
                <a:r>
                  <a:rPr lang="en-CA">
                    <a:noFill/>
                  </a:rPr>
                  <a:t> </a:t>
                </a:r>
              </a:p>
            </p:txBody>
          </p:sp>
        </mc:Fallback>
      </mc:AlternateContent>
      <p:sp>
        <p:nvSpPr>
          <p:cNvPr id="30" name="TextBox 29"/>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1" name="TextBox 30"/>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2" name="TextBox 31"/>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3" name="TextBox 32"/>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4" name="TextBox 33"/>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5" name="TextBox 34"/>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6" name="TextBox 35"/>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39" name="TextBox 38"/>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10"/>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1"/>
                <a:stretch>
                  <a:fillRect l="-11475" t="-6452" r="-8197" b="-9677"/>
                </a:stretch>
              </a:blipFill>
            </p:spPr>
            <p:txBody>
              <a:bodyPr/>
              <a:lstStyle/>
              <a:p>
                <a:r>
                  <a:rPr lang="en-CA">
                    <a:noFill/>
                  </a:rPr>
                  <a:t> </a:t>
                </a:r>
              </a:p>
            </p:txBody>
          </p:sp>
        </mc:Fallback>
      </mc:AlternateContent>
      <p:cxnSp>
        <p:nvCxnSpPr>
          <p:cNvPr id="41" name="Straight Arrow Connector 40"/>
          <p:cNvCxnSpPr>
            <a:endCxn id="6"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2"/>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3"/>
                <a:stretch>
                  <a:fillRect l="-9677" t="-6250" r="-6452" b="-9375"/>
                </a:stretch>
              </a:blipFill>
            </p:spPr>
            <p:txBody>
              <a:bodyPr/>
              <a:lstStyle/>
              <a:p>
                <a:r>
                  <a:rPr lang="en-CA">
                    <a:noFill/>
                  </a:rPr>
                  <a:t> </a:t>
                </a:r>
              </a:p>
            </p:txBody>
          </p:sp>
        </mc:Fallback>
      </mc:AlternateContent>
      <p:cxnSp>
        <p:nvCxnSpPr>
          <p:cNvPr id="44" name="Straight Arrow Connector 43"/>
          <p:cNvCxnSpPr>
            <a:endCxn id="23"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 Box 4"/>
          <p:cNvSpPr txBox="1">
            <a:spLocks noChangeArrowheads="1"/>
          </p:cNvSpPr>
          <p:nvPr/>
        </p:nvSpPr>
        <p:spPr bwMode="auto">
          <a:xfrm>
            <a:off x="6853026" y="6178639"/>
            <a:ext cx="3477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1600" dirty="0">
                <a:solidFill>
                  <a:srgbClr val="3333CC"/>
                </a:solidFill>
              </a:rPr>
              <a:t>input vector </a:t>
            </a:r>
            <a:br>
              <a:rPr lang="en-US" altLang="en-US" sz="1600" dirty="0">
                <a:solidFill>
                  <a:srgbClr val="3333CC"/>
                </a:solidFill>
              </a:rPr>
            </a:br>
            <a:r>
              <a:rPr lang="en-US" altLang="en-US" sz="1600" dirty="0">
                <a:solidFill>
                  <a:srgbClr val="3333CC"/>
                </a:solidFill>
              </a:rPr>
              <a:t>(flattened 64x64 image)</a:t>
            </a:r>
          </a:p>
        </p:txBody>
      </p:sp>
      <mc:AlternateContent xmlns:mc="http://schemas.openxmlformats.org/markup-compatibility/2006" xmlns:a14="http://schemas.microsoft.com/office/drawing/2010/main">
        <mc:Choice Requires="a14">
          <p:sp>
            <p:nvSpPr>
              <p:cNvPr id="46" name="TextBox 45"/>
              <p:cNvSpPr txBox="1"/>
              <p:nvPr/>
            </p:nvSpPr>
            <p:spPr>
              <a:xfrm>
                <a:off x="3515348" y="4789271"/>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6" name="TextBox 45"/>
              <p:cNvSpPr txBox="1">
                <a:spLocks noRot="1" noChangeAspect="1" noMove="1" noResize="1" noEditPoints="1" noAdjustHandles="1" noChangeArrowheads="1" noChangeShapeType="1" noTextEdit="1"/>
              </p:cNvSpPr>
              <p:nvPr/>
            </p:nvSpPr>
            <p:spPr>
              <a:xfrm>
                <a:off x="3515348" y="4789271"/>
                <a:ext cx="7240256" cy="594522"/>
              </a:xfrm>
              <a:prstGeom prst="rect">
                <a:avLst/>
              </a:prstGeom>
              <a:blipFill>
                <a:blip r:embed="rId1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464300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Face recognition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987244"/>
              </a:xfrm>
            </p:spPr>
            <p:txBody>
              <a:bodyPr/>
              <a:lstStyle/>
              <a:p>
                <a:r>
                  <a:rPr lang="en-CA" dirty="0"/>
                  <a:t>Compute the z for a new image x</a:t>
                </a:r>
              </a:p>
              <a:p>
                <a:r>
                  <a:rPr lang="en-CA" dirty="0"/>
                  <a:t>If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𝑘</m:t>
                        </m:r>
                      </m:sub>
                    </m:sSub>
                  </m:oMath>
                </a14:m>
                <a:r>
                  <a:rPr lang="en-CA" dirty="0"/>
                  <a:t> is the largest output, output name </a:t>
                </a:r>
                <a:r>
                  <a:rPr lang="en-CA" i="1" dirty="0"/>
                  <a:t>k</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987244"/>
              </a:xfrm>
              <a:blipFill>
                <a:blip r:embed="rId3"/>
                <a:stretch>
                  <a:fillRect l="-1391" t="-9877" b="-1790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31</a:t>
            </a:fld>
            <a:endParaRPr lang="en-CA"/>
          </a:p>
        </p:txBody>
      </p:sp>
      <p:sp>
        <p:nvSpPr>
          <p:cNvPr id="5"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7F3095-738A-4790-83C5-52C005F4D7A2}" type="slidenum">
              <a:rPr lang="en-CA" smtClean="0"/>
              <a:pPr/>
              <a:t>31</a:t>
            </a:fld>
            <a:endParaRPr lang="en-CA"/>
          </a:p>
        </p:txBody>
      </p:sp>
      <p:sp>
        <p:nvSpPr>
          <p:cNvPr id="6"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7" name="Oval 6"/>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7" name="Oval 6"/>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8" name="Oval 7"/>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9" name="Oval 8"/>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10" name="Oval 9"/>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1" name="AutoShape 20"/>
          <p:cNvCxnSpPr>
            <a:cxnSpLocks noChangeShapeType="1"/>
            <a:stCxn id="9" idx="0"/>
            <a:endCxn id="24"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1"/>
          <p:cNvCxnSpPr>
            <a:cxnSpLocks noChangeShapeType="1"/>
            <a:stCxn id="8"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2"/>
          <p:cNvCxnSpPr>
            <a:cxnSpLocks noChangeShapeType="1"/>
            <a:stCxn id="10" idx="0"/>
            <a:endCxn id="24"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9"/>
          <p:cNvCxnSpPr>
            <a:cxnSpLocks noChangeShapeType="1"/>
            <a:stCxn id="10" idx="7"/>
            <a:endCxn id="25"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3"/>
          <p:cNvCxnSpPr>
            <a:cxnSpLocks noChangeShapeType="1"/>
            <a:stCxn id="10" idx="1"/>
            <a:endCxn id="7"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6"/>
          <p:cNvCxnSpPr>
            <a:cxnSpLocks noChangeShapeType="1"/>
            <a:stCxn id="8" idx="1"/>
            <a:endCxn id="7"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37"/>
          <p:cNvCxnSpPr>
            <a:cxnSpLocks noChangeShapeType="1"/>
            <a:stCxn id="9" idx="1"/>
            <a:endCxn id="7"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1"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Rectangle 21"/>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3" name="Rectangle 22"/>
          <p:cNvSpPr>
            <a:spLocks noChangeArrowheads="1"/>
          </p:cNvSpPr>
          <p:nvPr/>
        </p:nvSpPr>
        <p:spPr bwMode="auto">
          <a:xfrm>
            <a:off x="6873654"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4" name="Oval 23"/>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4" name="Oval 23"/>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Oval 24"/>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5" name="Oval 24"/>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6"/>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6" name="Rectangle 25"/>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7"/>
                <a:stretch>
                  <a:fillRect/>
                </a:stretch>
              </a:blipFill>
            </p:spPr>
            <p:txBody>
              <a:bodyPr/>
              <a:lstStyle/>
              <a:p>
                <a:r>
                  <a:rPr lang="en-CA">
                    <a:noFill/>
                  </a:rPr>
                  <a:t> </a:t>
                </a:r>
              </a:p>
            </p:txBody>
          </p:sp>
        </mc:Fallback>
      </mc:AlternateContent>
      <p:sp>
        <p:nvSpPr>
          <p:cNvPr id="27" name="TextBox 26"/>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8" name="TextBox 27"/>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29" name="Rectangle 28"/>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29" name="Rectangle 28"/>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30" name="Rectangle 29"/>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9"/>
                <a:stretch>
                  <a:fillRect/>
                </a:stretch>
              </a:blipFill>
            </p:spPr>
            <p:txBody>
              <a:bodyPr/>
              <a:lstStyle/>
              <a:p>
                <a:r>
                  <a:rPr lang="en-CA">
                    <a:noFill/>
                  </a:rPr>
                  <a:t> </a:t>
                </a:r>
              </a:p>
            </p:txBody>
          </p:sp>
        </mc:Fallback>
      </mc:AlternateContent>
      <p:sp>
        <p:nvSpPr>
          <p:cNvPr id="31" name="TextBox 30"/>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2" name="TextBox 31"/>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3" name="TextBox 32"/>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4" name="TextBox 33"/>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5" name="TextBox 34"/>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6" name="TextBox 35"/>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39" name="TextBox 38"/>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40" name="TextBox 39"/>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40" name="TextBox 39"/>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10"/>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1"/>
                <a:stretch>
                  <a:fillRect l="-11475" t="-6452" r="-8197" b="-9677"/>
                </a:stretch>
              </a:blipFill>
            </p:spPr>
            <p:txBody>
              <a:bodyPr/>
              <a:lstStyle/>
              <a:p>
                <a:r>
                  <a:rPr lang="en-CA">
                    <a:noFill/>
                  </a:rPr>
                  <a:t> </a:t>
                </a:r>
              </a:p>
            </p:txBody>
          </p:sp>
        </mc:Fallback>
      </mc:AlternateContent>
      <p:cxnSp>
        <p:nvCxnSpPr>
          <p:cNvPr id="42" name="Straight Arrow Connector 41"/>
          <p:cNvCxnSpPr>
            <a:endCxn id="7"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2"/>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4" name="TextBox 43"/>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3"/>
                <a:stretch>
                  <a:fillRect l="-9677" t="-6250" r="-6452" b="-9375"/>
                </a:stretch>
              </a:blipFill>
            </p:spPr>
            <p:txBody>
              <a:bodyPr/>
              <a:lstStyle/>
              <a:p>
                <a:r>
                  <a:rPr lang="en-CA">
                    <a:noFill/>
                  </a:rPr>
                  <a:t> </a:t>
                </a:r>
              </a:p>
            </p:txBody>
          </p:sp>
        </mc:Fallback>
      </mc:AlternateContent>
      <p:cxnSp>
        <p:nvCxnSpPr>
          <p:cNvPr id="45" name="Straight Arrow Connector 44"/>
          <p:cNvCxnSpPr>
            <a:endCxn id="24"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834098" y="6033185"/>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mc:AlternateContent xmlns:mc="http://schemas.openxmlformats.org/markup-compatibility/2006" xmlns:a14="http://schemas.microsoft.com/office/drawing/2010/main">
        <mc:Choice Requires="a14">
          <p:sp>
            <p:nvSpPr>
              <p:cNvPr id="47" name="TextBox 46"/>
              <p:cNvSpPr txBox="1"/>
              <p:nvPr/>
            </p:nvSpPr>
            <p:spPr>
              <a:xfrm>
                <a:off x="3587913" y="4736914"/>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3587913" y="4736914"/>
                <a:ext cx="7240256" cy="594522"/>
              </a:xfrm>
              <a:prstGeom prst="rect">
                <a:avLst/>
              </a:prstGeom>
              <a:blipFill>
                <a:blip r:embed="rId1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342817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Visualizing “Face templates”</a:t>
            </a:r>
          </a:p>
        </p:txBody>
      </p:sp>
      <p:pic>
        <p:nvPicPr>
          <p:cNvPr id="6" name="Content Placeholder 5"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042" y="1420242"/>
            <a:ext cx="1263949" cy="1235705"/>
          </a:xfrm>
        </p:spPr>
      </p:pic>
      <p:sp>
        <p:nvSpPr>
          <p:cNvPr id="4" name="Slide Number Placeholder 3"/>
          <p:cNvSpPr>
            <a:spLocks noGrp="1"/>
          </p:cNvSpPr>
          <p:nvPr>
            <p:ph type="sldNum" sz="quarter" idx="12"/>
          </p:nvPr>
        </p:nvSpPr>
        <p:spPr/>
        <p:txBody>
          <a:bodyPr/>
          <a:lstStyle/>
          <a:p>
            <a:fld id="{9E7F3095-738A-4790-83C5-52C005F4D7A2}" type="slidenum">
              <a:rPr lang="en-CA" smtClean="0"/>
              <a:t>32</a:t>
            </a:fld>
            <a:endParaRPr lang="en-CA"/>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329" y="1428351"/>
            <a:ext cx="1200009" cy="1227596"/>
          </a:xfrm>
          <a:prstGeom prst="rect">
            <a:avLst/>
          </a:prstGeom>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7054" y="1437500"/>
            <a:ext cx="1194226" cy="1214699"/>
          </a:xfrm>
          <a:prstGeom prst="rect">
            <a:avLst/>
          </a:prstGeom>
        </p:spPr>
      </p:pic>
      <p:pic>
        <p:nvPicPr>
          <p:cNvPr id="9" name="Picture 8"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0774" y="1420242"/>
            <a:ext cx="1209124" cy="1189302"/>
          </a:xfrm>
          <a:prstGeom prst="rect">
            <a:avLst/>
          </a:prstGeom>
        </p:spPr>
      </p:pic>
      <p:pic>
        <p:nvPicPr>
          <p:cNvPr id="10" name="Picture 9"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9284" y="1420242"/>
            <a:ext cx="1252089" cy="1238405"/>
          </a:xfrm>
          <a:prstGeom prst="rect">
            <a:avLst/>
          </a:prstGeom>
        </p:spPr>
      </p:pic>
      <p:pic>
        <p:nvPicPr>
          <p:cNvPr id="11" name="Picture 10"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7677" y="1431051"/>
            <a:ext cx="1227596" cy="122759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616952" y="2645342"/>
                <a:ext cx="1175658" cy="669992"/>
              </a:xfrm>
              <a:prstGeom prst="rect">
                <a:avLst/>
              </a:prstGeom>
              <a:noFill/>
            </p:spPr>
            <p:txBody>
              <a:bodyPr wrap="square" rtlCol="0">
                <a:spAutoFit/>
              </a:bodyPr>
              <a:lstStyle/>
              <a:p>
                <a:pPr algn="ctr"/>
                <a:r>
                  <a:rPr lang="en-CA" dirty="0"/>
                  <a:t>Baldwin</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 ∗, 1)</m:t>
                        </m:r>
                      </m:sup>
                    </m:sSup>
                  </m:oMath>
                </a14:m>
                <a:endParaRPr lang="en-CA" dirty="0"/>
              </a:p>
            </p:txBody>
          </p:sp>
        </mc:Choice>
        <mc:Fallback xmlns="">
          <p:sp>
            <p:nvSpPr>
              <p:cNvPr id="12" name="TextBox 11"/>
              <p:cNvSpPr txBox="1">
                <a:spLocks noRot="1" noChangeAspect="1" noMove="1" noResize="1" noEditPoints="1" noAdjustHandles="1" noChangeArrowheads="1" noChangeShapeType="1" noTextEdit="1"/>
              </p:cNvSpPr>
              <p:nvPr/>
            </p:nvSpPr>
            <p:spPr>
              <a:xfrm>
                <a:off x="616952" y="2645342"/>
                <a:ext cx="1175658" cy="669992"/>
              </a:xfrm>
              <a:prstGeom prst="rect">
                <a:avLst/>
              </a:prstGeom>
              <a:blipFill>
                <a:blip r:embed="rId9"/>
                <a:stretch>
                  <a:fillRect t="-545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133470" y="2611006"/>
                <a:ext cx="1062446" cy="657809"/>
              </a:xfrm>
              <a:prstGeom prst="rect">
                <a:avLst/>
              </a:prstGeom>
              <a:noFill/>
            </p:spPr>
            <p:txBody>
              <a:bodyPr wrap="square" rtlCol="0">
                <a:spAutoFit/>
              </a:bodyPr>
              <a:lstStyle/>
              <a:p>
                <a:pPr algn="ctr"/>
                <a:r>
                  <a:rPr lang="en-CA" dirty="0"/>
                  <a:t>Carrel</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2</m:t>
                          </m:r>
                          <m:r>
                            <a:rPr lang="en-CA" i="1">
                              <a:latin typeface="Cambria Math" panose="02040503050406030204" pitchFamily="18" charset="0"/>
                            </a:rPr>
                            <m:t>)</m:t>
                          </m:r>
                        </m:sup>
                      </m:sSup>
                    </m:oMath>
                  </m:oMathPara>
                </a14:m>
                <a:endParaRPr lang="en-CA" dirty="0"/>
              </a:p>
            </p:txBody>
          </p:sp>
        </mc:Choice>
        <mc:Fallback xmlns="">
          <p:sp>
            <p:nvSpPr>
              <p:cNvPr id="13" name="TextBox 12"/>
              <p:cNvSpPr txBox="1">
                <a:spLocks noRot="1" noChangeAspect="1" noMove="1" noResize="1" noEditPoints="1" noAdjustHandles="1" noChangeArrowheads="1" noChangeShapeType="1" noTextEdit="1"/>
              </p:cNvSpPr>
              <p:nvPr/>
            </p:nvSpPr>
            <p:spPr>
              <a:xfrm>
                <a:off x="2133470" y="2611006"/>
                <a:ext cx="1062446" cy="657809"/>
              </a:xfrm>
              <a:prstGeom prst="rect">
                <a:avLst/>
              </a:prstGeom>
              <a:blipFill>
                <a:blip r:embed="rId10"/>
                <a:stretch>
                  <a:fillRect t="-46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483911" y="2619371"/>
                <a:ext cx="1039158" cy="657809"/>
              </a:xfrm>
              <a:prstGeom prst="rect">
                <a:avLst/>
              </a:prstGeom>
              <a:noFill/>
            </p:spPr>
            <p:txBody>
              <a:bodyPr wrap="square" rtlCol="0">
                <a:spAutoFit/>
              </a:bodyPr>
              <a:lstStyle/>
              <a:p>
                <a:pPr algn="ctr"/>
                <a:r>
                  <a:rPr lang="en-CA" dirty="0"/>
                  <a:t>Hader</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3</m:t>
                          </m:r>
                          <m:r>
                            <a:rPr lang="en-CA" i="1">
                              <a:latin typeface="Cambria Math" panose="02040503050406030204" pitchFamily="18" charset="0"/>
                            </a:rPr>
                            <m:t>)</m:t>
                          </m:r>
                        </m:sup>
                      </m:sSup>
                    </m:oMath>
                  </m:oMathPara>
                </a14:m>
                <a:endParaRPr lang="en-CA" dirty="0"/>
              </a:p>
            </p:txBody>
          </p:sp>
        </mc:Choice>
        <mc:Fallback xmlns="">
          <p:sp>
            <p:nvSpPr>
              <p:cNvPr id="14" name="TextBox 13"/>
              <p:cNvSpPr txBox="1">
                <a:spLocks noRot="1" noChangeAspect="1" noMove="1" noResize="1" noEditPoints="1" noAdjustHandles="1" noChangeArrowheads="1" noChangeShapeType="1" noTextEdit="1"/>
              </p:cNvSpPr>
              <p:nvPr/>
            </p:nvSpPr>
            <p:spPr>
              <a:xfrm>
                <a:off x="3483911" y="2619371"/>
                <a:ext cx="1039158" cy="657809"/>
              </a:xfrm>
              <a:prstGeom prst="rect">
                <a:avLst/>
              </a:prstGeom>
              <a:blipFill>
                <a:blip r:embed="rId11"/>
                <a:stretch>
                  <a:fillRect t="-55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155723" y="2619371"/>
                <a:ext cx="1274175" cy="657809"/>
              </a:xfrm>
              <a:prstGeom prst="rect">
                <a:avLst/>
              </a:prstGeom>
              <a:noFill/>
            </p:spPr>
            <p:txBody>
              <a:bodyPr wrap="square" rtlCol="0">
                <a:spAutoFit/>
              </a:bodyPr>
              <a:lstStyle/>
              <a:p>
                <a:r>
                  <a:rPr lang="en-CA" dirty="0"/>
                  <a:t>Chenoweth</a:t>
                </a:r>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6</m:t>
                          </m:r>
                          <m:r>
                            <a:rPr lang="en-CA" i="1">
                              <a:latin typeface="Cambria Math" panose="02040503050406030204" pitchFamily="18" charset="0"/>
                            </a:rPr>
                            <m:t>)</m:t>
                          </m:r>
                        </m:sup>
                      </m:sSup>
                    </m:oMath>
                  </m:oMathPara>
                </a14:m>
                <a:endParaRPr lang="en-CA" dirty="0"/>
              </a:p>
            </p:txBody>
          </p:sp>
        </mc:Choice>
        <mc:Fallback xmlns="">
          <p:sp>
            <p:nvSpPr>
              <p:cNvPr id="15" name="TextBox 14"/>
              <p:cNvSpPr txBox="1">
                <a:spLocks noRot="1" noChangeAspect="1" noMove="1" noResize="1" noEditPoints="1" noAdjustHandles="1" noChangeArrowheads="1" noChangeShapeType="1" noTextEdit="1"/>
              </p:cNvSpPr>
              <p:nvPr/>
            </p:nvSpPr>
            <p:spPr>
              <a:xfrm>
                <a:off x="7155723" y="2619371"/>
                <a:ext cx="1274175" cy="657809"/>
              </a:xfrm>
              <a:prstGeom prst="rect">
                <a:avLst/>
              </a:prstGeom>
              <a:blipFill>
                <a:blip r:embed="rId12"/>
                <a:stretch>
                  <a:fillRect l="-4306" t="-5556" r="-334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007841" y="2611006"/>
                <a:ext cx="1220347" cy="657809"/>
              </a:xfrm>
              <a:prstGeom prst="rect">
                <a:avLst/>
              </a:prstGeom>
              <a:noFill/>
            </p:spPr>
            <p:txBody>
              <a:bodyPr wrap="square" rtlCol="0">
                <a:spAutoFit/>
              </a:bodyPr>
              <a:lstStyle/>
              <a:p>
                <a:pPr algn="ctr"/>
                <a:r>
                  <a:rPr lang="en-CA" dirty="0"/>
                  <a:t>Drescher</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5</m:t>
                          </m:r>
                          <m:r>
                            <a:rPr lang="en-CA" i="1">
                              <a:latin typeface="Cambria Math" panose="02040503050406030204" pitchFamily="18" charset="0"/>
                            </a:rPr>
                            <m:t>)</m:t>
                          </m:r>
                        </m:sup>
                      </m:sSup>
                    </m:oMath>
                  </m:oMathPara>
                </a14:m>
                <a:endParaRPr lang="en-CA" dirty="0"/>
              </a:p>
            </p:txBody>
          </p:sp>
        </mc:Choice>
        <mc:Fallback xmlns="">
          <p:sp>
            <p:nvSpPr>
              <p:cNvPr id="16" name="TextBox 15"/>
              <p:cNvSpPr txBox="1">
                <a:spLocks noRot="1" noChangeAspect="1" noMove="1" noResize="1" noEditPoints="1" noAdjustHandles="1" noChangeArrowheads="1" noChangeShapeType="1" noTextEdit="1"/>
              </p:cNvSpPr>
              <p:nvPr/>
            </p:nvSpPr>
            <p:spPr>
              <a:xfrm>
                <a:off x="6007841" y="2611006"/>
                <a:ext cx="1220347" cy="657809"/>
              </a:xfrm>
              <a:prstGeom prst="rect">
                <a:avLst/>
              </a:prstGeom>
              <a:blipFill>
                <a:blip r:embed="rId13"/>
                <a:stretch>
                  <a:fillRect t="-46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30230" y="2612325"/>
                <a:ext cx="1119654" cy="657809"/>
              </a:xfrm>
              <a:prstGeom prst="rect">
                <a:avLst/>
              </a:prstGeom>
              <a:noFill/>
            </p:spPr>
            <p:txBody>
              <a:bodyPr wrap="square" rtlCol="0">
                <a:spAutoFit/>
              </a:bodyPr>
              <a:lstStyle/>
              <a:p>
                <a:pPr algn="ctr"/>
                <a:r>
                  <a:rPr lang="en-CA" dirty="0"/>
                  <a:t>Ferrera</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4</m:t>
                          </m:r>
                          <m:r>
                            <a:rPr lang="en-CA" i="1">
                              <a:latin typeface="Cambria Math" panose="02040503050406030204" pitchFamily="18" charset="0"/>
                            </a:rPr>
                            <m:t>)</m:t>
                          </m:r>
                        </m:sup>
                      </m:sSup>
                    </m:oMath>
                  </m:oMathPara>
                </a14:m>
                <a:endParaRPr lang="en-CA" dirty="0"/>
              </a:p>
            </p:txBody>
          </p:sp>
        </mc:Choice>
        <mc:Fallback xmlns="">
          <p:sp>
            <p:nvSpPr>
              <p:cNvPr id="17" name="TextBox 16"/>
              <p:cNvSpPr txBox="1">
                <a:spLocks noRot="1" noChangeAspect="1" noMove="1" noResize="1" noEditPoints="1" noAdjustHandles="1" noChangeArrowheads="1" noChangeShapeType="1" noTextEdit="1"/>
              </p:cNvSpPr>
              <p:nvPr/>
            </p:nvSpPr>
            <p:spPr>
              <a:xfrm>
                <a:off x="4730230" y="2612325"/>
                <a:ext cx="1119654" cy="657809"/>
              </a:xfrm>
              <a:prstGeom prst="rect">
                <a:avLst/>
              </a:prstGeom>
              <a:blipFill>
                <a:blip r:embed="rId14"/>
                <a:stretch>
                  <a:fillRect t="-5607"/>
                </a:stretch>
              </a:blipFill>
            </p:spPr>
            <p:txBody>
              <a:bodyPr/>
              <a:lstStyle/>
              <a:p>
                <a:r>
                  <a:rPr lang="en-CA">
                    <a:noFill/>
                  </a:rPr>
                  <a:t> </a:t>
                </a:r>
              </a:p>
            </p:txBody>
          </p:sp>
        </mc:Fallback>
      </mc:AlternateContent>
      <p:pic>
        <p:nvPicPr>
          <p:cNvPr id="19" name="Picture 18"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1363" y="3728321"/>
            <a:ext cx="7272627" cy="2707142"/>
          </a:xfrm>
          <a:prstGeom prst="rect">
            <a:avLst/>
          </a:prstGeom>
        </p:spPr>
      </p:pic>
    </p:spTree>
    <p:extLst>
      <p:ext uri="{BB962C8B-B14F-4D97-AF65-F5344CB8AC3E}">
        <p14:creationId xmlns:p14="http://schemas.microsoft.com/office/powerpoint/2010/main" val="528026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Introducing a hidden layer</a:t>
            </a:r>
          </a:p>
        </p:txBody>
      </p:sp>
      <p:sp>
        <p:nvSpPr>
          <p:cNvPr id="4" name="Slide Number Placeholder 3"/>
          <p:cNvSpPr>
            <a:spLocks noGrp="1"/>
          </p:cNvSpPr>
          <p:nvPr>
            <p:ph type="sldNum" sz="quarter" idx="12"/>
          </p:nvPr>
        </p:nvSpPr>
        <p:spPr/>
        <p:txBody>
          <a:bodyPr/>
          <a:lstStyle/>
          <a:p>
            <a:fld id="{9E7F3095-738A-4790-83C5-52C005F4D7A2}" type="slidenum">
              <a:rPr lang="en-CA" smtClean="0"/>
              <a:t>33</a:t>
            </a:fld>
            <a:endParaRPr lang="en-CA"/>
          </a:p>
        </p:txBody>
      </p:sp>
      <p:sp>
        <p:nvSpPr>
          <p:cNvPr id="45" name="Text Box 6"/>
          <p:cNvSpPr txBox="1">
            <a:spLocks noChangeArrowheads="1"/>
          </p:cNvSpPr>
          <p:nvPr/>
        </p:nvSpPr>
        <p:spPr bwMode="auto">
          <a:xfrm>
            <a:off x="5194626" y="1773091"/>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46" name="Oval 45"/>
              <p:cNvSpPr>
                <a:spLocks noChangeArrowheads="1"/>
              </p:cNvSpPr>
              <p:nvPr/>
            </p:nvSpPr>
            <p:spPr bwMode="auto">
              <a:xfrm>
                <a:off x="1459130" y="2937871"/>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1</m:t>
                          </m:r>
                        </m:sub>
                      </m:sSub>
                    </m:oMath>
                  </m:oMathPara>
                </a14:m>
                <a:endParaRPr lang="en-CA" sz="1800" dirty="0"/>
              </a:p>
            </p:txBody>
          </p:sp>
        </mc:Choice>
        <mc:Fallback xmlns="">
          <p:sp>
            <p:nvSpPr>
              <p:cNvPr id="46" name="Oval 45"/>
              <p:cNvSpPr>
                <a:spLocks noRot="1" noChangeAspect="1" noMove="1" noResize="1" noEditPoints="1" noAdjustHandles="1" noChangeArrowheads="1" noChangeShapeType="1" noTextEdit="1"/>
              </p:cNvSpPr>
              <p:nvPr/>
            </p:nvSpPr>
            <p:spPr bwMode="auto">
              <a:xfrm>
                <a:off x="1459130" y="2937871"/>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47" name="Oval 46"/>
          <p:cNvSpPr>
            <a:spLocks noChangeArrowheads="1"/>
          </p:cNvSpPr>
          <p:nvPr/>
        </p:nvSpPr>
        <p:spPr bwMode="auto">
          <a:xfrm>
            <a:off x="308439" y="4948899"/>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48" name="Oval 47"/>
          <p:cNvSpPr>
            <a:spLocks noChangeArrowheads="1"/>
          </p:cNvSpPr>
          <p:nvPr/>
        </p:nvSpPr>
        <p:spPr bwMode="auto">
          <a:xfrm>
            <a:off x="1251285" y="4957733"/>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49" name="Oval 48"/>
          <p:cNvSpPr>
            <a:spLocks noChangeArrowheads="1"/>
          </p:cNvSpPr>
          <p:nvPr/>
        </p:nvSpPr>
        <p:spPr bwMode="auto">
          <a:xfrm>
            <a:off x="5498833" y="4956558"/>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50" name="AutoShape 20"/>
          <p:cNvCxnSpPr>
            <a:cxnSpLocks noChangeShapeType="1"/>
            <a:stCxn id="48" idx="0"/>
            <a:endCxn id="63" idx="4"/>
          </p:cNvCxnSpPr>
          <p:nvPr/>
        </p:nvCxnSpPr>
        <p:spPr bwMode="auto">
          <a:xfrm flipV="1">
            <a:off x="1467185" y="3347335"/>
            <a:ext cx="1046353" cy="161039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1"/>
          <p:cNvCxnSpPr>
            <a:cxnSpLocks noChangeShapeType="1"/>
            <a:stCxn id="47" idx="0"/>
            <a:endCxn id="63" idx="3"/>
          </p:cNvCxnSpPr>
          <p:nvPr/>
        </p:nvCxnSpPr>
        <p:spPr bwMode="auto">
          <a:xfrm flipV="1">
            <a:off x="524339" y="3284099"/>
            <a:ext cx="1836535" cy="1664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2"/>
          <p:cNvCxnSpPr>
            <a:cxnSpLocks noChangeShapeType="1"/>
            <a:stCxn id="49" idx="0"/>
            <a:endCxn id="63" idx="5"/>
          </p:cNvCxnSpPr>
          <p:nvPr/>
        </p:nvCxnSpPr>
        <p:spPr bwMode="auto">
          <a:xfrm flipH="1" flipV="1">
            <a:off x="2666202" y="3284099"/>
            <a:ext cx="3048531" cy="167245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8"/>
          <p:cNvCxnSpPr>
            <a:cxnSpLocks noChangeShapeType="1"/>
          </p:cNvCxnSpPr>
          <p:nvPr/>
        </p:nvCxnSpPr>
        <p:spPr bwMode="auto">
          <a:xfrm flipV="1">
            <a:off x="1651390" y="3401152"/>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29"/>
          <p:cNvCxnSpPr>
            <a:cxnSpLocks noChangeShapeType="1"/>
            <a:stCxn id="49" idx="7"/>
            <a:endCxn id="64" idx="5"/>
          </p:cNvCxnSpPr>
          <p:nvPr/>
        </p:nvCxnSpPr>
        <p:spPr bwMode="auto">
          <a:xfrm flipH="1" flipV="1">
            <a:off x="4521855" y="3321088"/>
            <a:ext cx="1345542"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33"/>
          <p:cNvCxnSpPr>
            <a:cxnSpLocks noChangeShapeType="1"/>
            <a:stCxn id="49" idx="1"/>
            <a:endCxn id="46" idx="5"/>
          </p:cNvCxnSpPr>
          <p:nvPr/>
        </p:nvCxnSpPr>
        <p:spPr bwMode="auto">
          <a:xfrm flipH="1" flipV="1">
            <a:off x="1827694" y="3306435"/>
            <a:ext cx="3734375" cy="171335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36"/>
          <p:cNvCxnSpPr>
            <a:cxnSpLocks noChangeShapeType="1"/>
            <a:stCxn id="47" idx="1"/>
            <a:endCxn id="46" idx="2"/>
          </p:cNvCxnSpPr>
          <p:nvPr/>
        </p:nvCxnSpPr>
        <p:spPr bwMode="auto">
          <a:xfrm flipV="1">
            <a:off x="371675" y="3153771"/>
            <a:ext cx="1087455" cy="185836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37"/>
          <p:cNvCxnSpPr>
            <a:cxnSpLocks noChangeShapeType="1"/>
            <a:stCxn id="48" idx="1"/>
            <a:endCxn id="46" idx="3"/>
          </p:cNvCxnSpPr>
          <p:nvPr/>
        </p:nvCxnSpPr>
        <p:spPr bwMode="auto">
          <a:xfrm flipV="1">
            <a:off x="1314521" y="3306435"/>
            <a:ext cx="207845" cy="17145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AutoShape 43"/>
          <p:cNvCxnSpPr>
            <a:cxnSpLocks noChangeShapeType="1"/>
          </p:cNvCxnSpPr>
          <p:nvPr/>
        </p:nvCxnSpPr>
        <p:spPr bwMode="auto">
          <a:xfrm flipV="1">
            <a:off x="706867" y="3334680"/>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AutoShape 46"/>
          <p:cNvSpPr>
            <a:spLocks noChangeArrowheads="1"/>
          </p:cNvSpPr>
          <p:nvPr/>
        </p:nvSpPr>
        <p:spPr bwMode="auto">
          <a:xfrm>
            <a:off x="6173862" y="5164799"/>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0" name="AutoShape 48"/>
          <p:cNvSpPr>
            <a:spLocks noChangeArrowheads="1"/>
          </p:cNvSpPr>
          <p:nvPr/>
        </p:nvSpPr>
        <p:spPr bwMode="auto">
          <a:xfrm>
            <a:off x="4470937" y="1884608"/>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1" name="Rectangle 60"/>
          <p:cNvSpPr>
            <a:spLocks noChangeArrowheads="1"/>
          </p:cNvSpPr>
          <p:nvPr/>
        </p:nvSpPr>
        <p:spPr bwMode="auto">
          <a:xfrm>
            <a:off x="5141799" y="1621522"/>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2" name="Rectangle 61"/>
          <p:cNvSpPr>
            <a:spLocks noChangeArrowheads="1"/>
          </p:cNvSpPr>
          <p:nvPr/>
        </p:nvSpPr>
        <p:spPr bwMode="auto">
          <a:xfrm>
            <a:off x="6720195" y="4801198"/>
            <a:ext cx="2354136"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63" name="Oval 62"/>
              <p:cNvSpPr>
                <a:spLocks noChangeArrowheads="1"/>
              </p:cNvSpPr>
              <p:nvPr/>
            </p:nvSpPr>
            <p:spPr bwMode="auto">
              <a:xfrm>
                <a:off x="2297638" y="291553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3</m:t>
                          </m:r>
                        </m:sub>
                      </m:sSub>
                    </m:oMath>
                  </m:oMathPara>
                </a14:m>
                <a:endParaRPr lang="en-CA" sz="1800" dirty="0"/>
              </a:p>
            </p:txBody>
          </p:sp>
        </mc:Choice>
        <mc:Fallback xmlns="">
          <p:sp>
            <p:nvSpPr>
              <p:cNvPr id="63" name="Oval 62"/>
              <p:cNvSpPr>
                <a:spLocks noRot="1" noChangeAspect="1" noMove="1" noResize="1" noEditPoints="1" noAdjustHandles="1" noChangeArrowheads="1" noChangeShapeType="1" noTextEdit="1"/>
              </p:cNvSpPr>
              <p:nvPr/>
            </p:nvSpPr>
            <p:spPr bwMode="auto">
              <a:xfrm>
                <a:off x="2297638" y="2915535"/>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4" name="Oval 63"/>
              <p:cNvSpPr>
                <a:spLocks noChangeArrowheads="1"/>
              </p:cNvSpPr>
              <p:nvPr/>
            </p:nvSpPr>
            <p:spPr bwMode="auto">
              <a:xfrm>
                <a:off x="4153291" y="295252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𝐾</m:t>
                          </m:r>
                        </m:sub>
                      </m:sSub>
                    </m:oMath>
                  </m:oMathPara>
                </a14:m>
                <a:endParaRPr lang="en-CA" sz="1800" dirty="0"/>
              </a:p>
            </p:txBody>
          </p:sp>
        </mc:Choice>
        <mc:Fallback xmlns="">
          <p:sp>
            <p:nvSpPr>
              <p:cNvPr id="64" name="Oval 63"/>
              <p:cNvSpPr>
                <a:spLocks noRot="1" noChangeAspect="1" noMove="1" noResize="1" noEditPoints="1" noAdjustHandles="1" noChangeArrowheads="1" noChangeShapeType="1" noTextEdit="1"/>
              </p:cNvSpPr>
              <p:nvPr/>
            </p:nvSpPr>
            <p:spPr bwMode="auto">
              <a:xfrm>
                <a:off x="4153291" y="2952524"/>
                <a:ext cx="431800" cy="431800"/>
              </a:xfrm>
              <a:prstGeom prst="ellipse">
                <a:avLst/>
              </a:prstGeom>
              <a:blipFill rotWithShape="0">
                <a:blip r:embed="rId5"/>
                <a:stretch>
                  <a:fillRect r="-2632"/>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319992" y="4941239"/>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65" name="Rectangle 64"/>
              <p:cNvSpPr>
                <a:spLocks noRot="1" noChangeAspect="1" noMove="1" noResize="1" noEditPoints="1" noAdjustHandles="1" noChangeArrowheads="1" noChangeShapeType="1" noTextEdit="1"/>
              </p:cNvSpPr>
              <p:nvPr/>
            </p:nvSpPr>
            <p:spPr>
              <a:xfrm>
                <a:off x="319992" y="4941239"/>
                <a:ext cx="460767" cy="369332"/>
              </a:xfrm>
              <a:prstGeom prst="rect">
                <a:avLst/>
              </a:prstGeom>
              <a:blipFill>
                <a:blip r:embed="rId6"/>
                <a:stretch>
                  <a:fillRect/>
                </a:stretch>
              </a:blipFill>
            </p:spPr>
            <p:txBody>
              <a:bodyPr/>
              <a:lstStyle/>
              <a:p>
                <a:r>
                  <a:rPr lang="en-CA">
                    <a:noFill/>
                  </a:rPr>
                  <a:t> </a:t>
                </a:r>
              </a:p>
            </p:txBody>
          </p:sp>
        </mc:Fallback>
      </mc:AlternateContent>
      <p:sp>
        <p:nvSpPr>
          <p:cNvPr id="66" name="TextBox 65"/>
          <p:cNvSpPr txBox="1"/>
          <p:nvPr/>
        </p:nvSpPr>
        <p:spPr>
          <a:xfrm>
            <a:off x="841911" y="4994746"/>
            <a:ext cx="293328" cy="369332"/>
          </a:xfrm>
          <a:prstGeom prst="rect">
            <a:avLst/>
          </a:prstGeom>
          <a:noFill/>
        </p:spPr>
        <p:txBody>
          <a:bodyPr wrap="square" rtlCol="0">
            <a:spAutoFit/>
          </a:bodyPr>
          <a:lstStyle/>
          <a:p>
            <a:r>
              <a:rPr lang="en-CA" dirty="0"/>
              <a:t>…</a:t>
            </a:r>
          </a:p>
        </p:txBody>
      </p:sp>
      <p:sp>
        <p:nvSpPr>
          <p:cNvPr id="67" name="TextBox 66"/>
          <p:cNvSpPr txBox="1"/>
          <p:nvPr/>
        </p:nvSpPr>
        <p:spPr>
          <a:xfrm flipH="1">
            <a:off x="1880693" y="4985517"/>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68" name="Rectangle 67"/>
              <p:cNvSpPr/>
              <p:nvPr/>
            </p:nvSpPr>
            <p:spPr>
              <a:xfrm>
                <a:off x="1230469" y="4960136"/>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68" name="Rectangle 67"/>
              <p:cNvSpPr>
                <a:spLocks noRot="1" noChangeAspect="1" noMove="1" noResize="1" noEditPoints="1" noAdjustHandles="1" noChangeArrowheads="1" noChangeShapeType="1" noTextEdit="1"/>
              </p:cNvSpPr>
              <p:nvPr/>
            </p:nvSpPr>
            <p:spPr>
              <a:xfrm>
                <a:off x="1230469" y="4960136"/>
                <a:ext cx="519822" cy="33855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5402340" y="5002295"/>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69" name="Rectangle 68"/>
              <p:cNvSpPr>
                <a:spLocks noRot="1" noChangeAspect="1" noMove="1" noResize="1" noEditPoints="1" noAdjustHandles="1" noChangeArrowheads="1" noChangeShapeType="1" noTextEdit="1"/>
              </p:cNvSpPr>
              <p:nvPr/>
            </p:nvSpPr>
            <p:spPr>
              <a:xfrm>
                <a:off x="5402340" y="5002295"/>
                <a:ext cx="624786" cy="307777"/>
              </a:xfrm>
              <a:prstGeom prst="rect">
                <a:avLst/>
              </a:prstGeom>
              <a:blipFill>
                <a:blip r:embed="rId8"/>
                <a:stretch>
                  <a:fillRect/>
                </a:stretch>
              </a:blipFill>
            </p:spPr>
            <p:txBody>
              <a:bodyPr/>
              <a:lstStyle/>
              <a:p>
                <a:r>
                  <a:rPr lang="en-CA">
                    <a:noFill/>
                  </a:rPr>
                  <a:t> </a:t>
                </a:r>
              </a:p>
            </p:txBody>
          </p:sp>
        </mc:Fallback>
      </mc:AlternateContent>
      <p:sp>
        <p:nvSpPr>
          <p:cNvPr id="70" name="TextBox 69"/>
          <p:cNvSpPr txBox="1"/>
          <p:nvPr/>
        </p:nvSpPr>
        <p:spPr>
          <a:xfrm>
            <a:off x="1926046" y="2902112"/>
            <a:ext cx="534986" cy="369332"/>
          </a:xfrm>
          <a:prstGeom prst="rect">
            <a:avLst/>
          </a:prstGeom>
          <a:noFill/>
        </p:spPr>
        <p:txBody>
          <a:bodyPr wrap="square" rtlCol="0">
            <a:spAutoFit/>
          </a:bodyPr>
          <a:lstStyle/>
          <a:p>
            <a:r>
              <a:rPr lang="en-CA" dirty="0"/>
              <a:t>…</a:t>
            </a:r>
          </a:p>
        </p:txBody>
      </p:sp>
      <p:sp>
        <p:nvSpPr>
          <p:cNvPr id="71" name="TextBox 70"/>
          <p:cNvSpPr txBox="1"/>
          <p:nvPr/>
        </p:nvSpPr>
        <p:spPr>
          <a:xfrm>
            <a:off x="3577928" y="2955508"/>
            <a:ext cx="534986" cy="369332"/>
          </a:xfrm>
          <a:prstGeom prst="rect">
            <a:avLst/>
          </a:prstGeom>
          <a:noFill/>
        </p:spPr>
        <p:txBody>
          <a:bodyPr wrap="square" rtlCol="0">
            <a:spAutoFit/>
          </a:bodyPr>
          <a:lstStyle/>
          <a:p>
            <a:r>
              <a:rPr lang="en-CA" dirty="0"/>
              <a:t>…</a:t>
            </a:r>
          </a:p>
        </p:txBody>
      </p:sp>
      <p:sp>
        <p:nvSpPr>
          <p:cNvPr id="72" name="TextBox 71"/>
          <p:cNvSpPr txBox="1"/>
          <p:nvPr/>
        </p:nvSpPr>
        <p:spPr>
          <a:xfrm flipH="1">
            <a:off x="2211658" y="4985517"/>
            <a:ext cx="185028" cy="369332"/>
          </a:xfrm>
          <a:prstGeom prst="rect">
            <a:avLst/>
          </a:prstGeom>
          <a:noFill/>
        </p:spPr>
        <p:txBody>
          <a:bodyPr wrap="square" rtlCol="0">
            <a:spAutoFit/>
          </a:bodyPr>
          <a:lstStyle/>
          <a:p>
            <a:r>
              <a:rPr lang="en-CA" dirty="0"/>
              <a:t>…</a:t>
            </a:r>
          </a:p>
        </p:txBody>
      </p:sp>
      <p:sp>
        <p:nvSpPr>
          <p:cNvPr id="73" name="TextBox 72"/>
          <p:cNvSpPr txBox="1"/>
          <p:nvPr/>
        </p:nvSpPr>
        <p:spPr>
          <a:xfrm>
            <a:off x="2644749" y="4985516"/>
            <a:ext cx="511054" cy="369332"/>
          </a:xfrm>
          <a:prstGeom prst="rect">
            <a:avLst/>
          </a:prstGeom>
          <a:noFill/>
        </p:spPr>
        <p:txBody>
          <a:bodyPr wrap="square" rtlCol="0">
            <a:spAutoFit/>
          </a:bodyPr>
          <a:lstStyle/>
          <a:p>
            <a:r>
              <a:rPr lang="en-CA" dirty="0"/>
              <a:t>…</a:t>
            </a:r>
          </a:p>
        </p:txBody>
      </p:sp>
      <p:sp>
        <p:nvSpPr>
          <p:cNvPr id="74" name="TextBox 73"/>
          <p:cNvSpPr txBox="1"/>
          <p:nvPr/>
        </p:nvSpPr>
        <p:spPr>
          <a:xfrm flipH="1">
            <a:off x="3163005" y="4985517"/>
            <a:ext cx="246422" cy="369332"/>
          </a:xfrm>
          <a:prstGeom prst="rect">
            <a:avLst/>
          </a:prstGeom>
          <a:noFill/>
        </p:spPr>
        <p:txBody>
          <a:bodyPr wrap="square" rtlCol="0">
            <a:spAutoFit/>
          </a:bodyPr>
          <a:lstStyle/>
          <a:p>
            <a:r>
              <a:rPr lang="en-CA" dirty="0"/>
              <a:t>…</a:t>
            </a:r>
          </a:p>
        </p:txBody>
      </p:sp>
      <p:sp>
        <p:nvSpPr>
          <p:cNvPr id="75" name="TextBox 74"/>
          <p:cNvSpPr txBox="1"/>
          <p:nvPr/>
        </p:nvSpPr>
        <p:spPr>
          <a:xfrm flipH="1">
            <a:off x="3550238" y="4987792"/>
            <a:ext cx="246422" cy="369332"/>
          </a:xfrm>
          <a:prstGeom prst="rect">
            <a:avLst/>
          </a:prstGeom>
          <a:noFill/>
        </p:spPr>
        <p:txBody>
          <a:bodyPr wrap="square" rtlCol="0">
            <a:spAutoFit/>
          </a:bodyPr>
          <a:lstStyle/>
          <a:p>
            <a:r>
              <a:rPr lang="en-CA" dirty="0"/>
              <a:t>…</a:t>
            </a:r>
          </a:p>
        </p:txBody>
      </p:sp>
      <p:sp>
        <p:nvSpPr>
          <p:cNvPr id="76" name="TextBox 75"/>
          <p:cNvSpPr txBox="1"/>
          <p:nvPr/>
        </p:nvSpPr>
        <p:spPr>
          <a:xfrm flipH="1">
            <a:off x="4028780" y="4994746"/>
            <a:ext cx="246422" cy="369332"/>
          </a:xfrm>
          <a:prstGeom prst="rect">
            <a:avLst/>
          </a:prstGeom>
          <a:noFill/>
        </p:spPr>
        <p:txBody>
          <a:bodyPr wrap="square" rtlCol="0">
            <a:spAutoFit/>
          </a:bodyPr>
          <a:lstStyle/>
          <a:p>
            <a:r>
              <a:rPr lang="en-CA" dirty="0"/>
              <a:t>…</a:t>
            </a:r>
          </a:p>
        </p:txBody>
      </p:sp>
      <p:sp>
        <p:nvSpPr>
          <p:cNvPr id="77" name="TextBox 76"/>
          <p:cNvSpPr txBox="1"/>
          <p:nvPr/>
        </p:nvSpPr>
        <p:spPr>
          <a:xfrm flipH="1">
            <a:off x="4371721" y="4994596"/>
            <a:ext cx="246422" cy="369332"/>
          </a:xfrm>
          <a:prstGeom prst="rect">
            <a:avLst/>
          </a:prstGeom>
          <a:noFill/>
        </p:spPr>
        <p:txBody>
          <a:bodyPr wrap="square" rtlCol="0">
            <a:spAutoFit/>
          </a:bodyPr>
          <a:lstStyle/>
          <a:p>
            <a:r>
              <a:rPr lang="en-CA" dirty="0"/>
              <a:t>…</a:t>
            </a:r>
          </a:p>
        </p:txBody>
      </p:sp>
      <p:sp>
        <p:nvSpPr>
          <p:cNvPr id="78" name="TextBox 77"/>
          <p:cNvSpPr txBox="1"/>
          <p:nvPr/>
        </p:nvSpPr>
        <p:spPr>
          <a:xfrm flipH="1">
            <a:off x="4742381" y="4994596"/>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79" name="TextBox 78"/>
              <p:cNvSpPr txBox="1"/>
              <p:nvPr/>
            </p:nvSpPr>
            <p:spPr>
              <a:xfrm>
                <a:off x="685644" y="4082953"/>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79" name="TextBox 78"/>
              <p:cNvSpPr txBox="1">
                <a:spLocks noRot="1" noChangeAspect="1" noMove="1" noResize="1" noEditPoints="1" noAdjustHandles="1" noChangeArrowheads="1" noChangeShapeType="1" noTextEdit="1"/>
              </p:cNvSpPr>
              <p:nvPr/>
            </p:nvSpPr>
            <p:spPr>
              <a:xfrm>
                <a:off x="685644" y="4082953"/>
                <a:ext cx="532197" cy="192360"/>
              </a:xfrm>
              <a:prstGeom prst="rect">
                <a:avLst/>
              </a:prstGeom>
              <a:blipFill>
                <a:blip r:embed="rId9"/>
                <a:stretch>
                  <a:fillRect l="-6818" t="-6452" r="-3409"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811801" y="2977889"/>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80" name="TextBox 79"/>
              <p:cNvSpPr txBox="1">
                <a:spLocks noRot="1" noChangeAspect="1" noMove="1" noResize="1" noEditPoints="1" noAdjustHandles="1" noChangeArrowheads="1" noChangeShapeType="1" noTextEdit="1"/>
              </p:cNvSpPr>
              <p:nvPr/>
            </p:nvSpPr>
            <p:spPr>
              <a:xfrm>
                <a:off x="811801" y="2977889"/>
                <a:ext cx="376770" cy="192360"/>
              </a:xfrm>
              <a:prstGeom prst="rect">
                <a:avLst/>
              </a:prstGeom>
              <a:blipFill>
                <a:blip r:embed="rId10"/>
                <a:stretch>
                  <a:fillRect l="-9677" t="-3125" r="-6452" b="-9375"/>
                </a:stretch>
              </a:blipFill>
            </p:spPr>
            <p:txBody>
              <a:bodyPr/>
              <a:lstStyle/>
              <a:p>
                <a:r>
                  <a:rPr lang="en-CA">
                    <a:noFill/>
                  </a:rPr>
                  <a:t> </a:t>
                </a:r>
              </a:p>
            </p:txBody>
          </p:sp>
        </mc:Fallback>
      </mc:AlternateContent>
      <p:cxnSp>
        <p:nvCxnSpPr>
          <p:cNvPr id="81" name="Straight Arrow Connector 80"/>
          <p:cNvCxnSpPr>
            <a:endCxn id="46" idx="1"/>
          </p:cNvCxnSpPr>
          <p:nvPr/>
        </p:nvCxnSpPr>
        <p:spPr>
          <a:xfrm flipV="1">
            <a:off x="1188571" y="3001107"/>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4800375" y="4019773"/>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800375" y="4019773"/>
                <a:ext cx="722955" cy="192360"/>
              </a:xfrm>
              <a:prstGeom prst="rect">
                <a:avLst/>
              </a:prstGeom>
              <a:blipFill>
                <a:blip r:embed="rId11"/>
                <a:stretch>
                  <a:fillRect l="-5042" t="-3125" r="-3361"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1858435" y="2810941"/>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83" name="TextBox 82"/>
              <p:cNvSpPr txBox="1">
                <a:spLocks noRot="1" noChangeAspect="1" noMove="1" noResize="1" noEditPoints="1" noAdjustHandles="1" noChangeArrowheads="1" noChangeShapeType="1" noTextEdit="1"/>
              </p:cNvSpPr>
              <p:nvPr/>
            </p:nvSpPr>
            <p:spPr>
              <a:xfrm>
                <a:off x="1858435" y="2810941"/>
                <a:ext cx="376770" cy="192360"/>
              </a:xfrm>
              <a:prstGeom prst="rect">
                <a:avLst/>
              </a:prstGeom>
              <a:blipFill>
                <a:blip r:embed="rId12"/>
                <a:stretch>
                  <a:fillRect l="-11290" t="-6250" r="-6452" b="-9375"/>
                </a:stretch>
              </a:blipFill>
            </p:spPr>
            <p:txBody>
              <a:bodyPr/>
              <a:lstStyle/>
              <a:p>
                <a:r>
                  <a:rPr lang="en-CA">
                    <a:noFill/>
                  </a:rPr>
                  <a:t> </a:t>
                </a:r>
              </a:p>
            </p:txBody>
          </p:sp>
        </mc:Fallback>
      </mc:AlternateContent>
      <p:cxnSp>
        <p:nvCxnSpPr>
          <p:cNvPr id="84" name="Straight Arrow Connector 83"/>
          <p:cNvCxnSpPr>
            <a:endCxn id="63" idx="1"/>
          </p:cNvCxnSpPr>
          <p:nvPr/>
        </p:nvCxnSpPr>
        <p:spPr>
          <a:xfrm>
            <a:off x="2245376" y="2869375"/>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748087" y="4867200"/>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p:sp>
        <p:nvSpPr>
          <p:cNvPr id="99" name="TextBox 98"/>
          <p:cNvSpPr txBox="1"/>
          <p:nvPr/>
        </p:nvSpPr>
        <p:spPr>
          <a:xfrm>
            <a:off x="3205526" y="2962301"/>
            <a:ext cx="534986" cy="369332"/>
          </a:xfrm>
          <a:prstGeom prst="rect">
            <a:avLst/>
          </a:prstGeom>
          <a:noFill/>
        </p:spPr>
        <p:txBody>
          <a:bodyPr wrap="square" rtlCol="0">
            <a:spAutoFit/>
          </a:bodyPr>
          <a:lstStyle/>
          <a:p>
            <a:r>
              <a:rPr lang="en-CA" dirty="0"/>
              <a:t>…</a:t>
            </a:r>
          </a:p>
        </p:txBody>
      </p:sp>
      <p:sp>
        <p:nvSpPr>
          <p:cNvPr id="100" name="TextBox 99"/>
          <p:cNvSpPr txBox="1"/>
          <p:nvPr/>
        </p:nvSpPr>
        <p:spPr>
          <a:xfrm>
            <a:off x="2890278" y="2955508"/>
            <a:ext cx="534986"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102" name="Oval 101"/>
              <p:cNvSpPr>
                <a:spLocks noChangeArrowheads="1"/>
              </p:cNvSpPr>
              <p:nvPr/>
            </p:nvSpPr>
            <p:spPr bwMode="auto">
              <a:xfrm>
                <a:off x="1710146" y="172719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102" name="Oval 101"/>
              <p:cNvSpPr>
                <a:spLocks noRot="1" noChangeAspect="1" noMove="1" noResize="1" noEditPoints="1" noAdjustHandles="1" noChangeArrowheads="1" noChangeShapeType="1" noTextEdit="1"/>
              </p:cNvSpPr>
              <p:nvPr/>
            </p:nvSpPr>
            <p:spPr bwMode="auto">
              <a:xfrm>
                <a:off x="1710146" y="1727195"/>
                <a:ext cx="431800" cy="431800"/>
              </a:xfrm>
              <a:prstGeom prst="ellipse">
                <a:avLst/>
              </a:prstGeom>
              <a:blipFill>
                <a:blip r:embed="rId1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3" name="Oval 102"/>
              <p:cNvSpPr>
                <a:spLocks noChangeArrowheads="1"/>
              </p:cNvSpPr>
              <p:nvPr/>
            </p:nvSpPr>
            <p:spPr bwMode="auto">
              <a:xfrm>
                <a:off x="2592005" y="1720912"/>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4</m:t>
                          </m:r>
                        </m:sub>
                      </m:sSub>
                    </m:oMath>
                  </m:oMathPara>
                </a14:m>
                <a:endParaRPr lang="en-CA" sz="1800" dirty="0"/>
              </a:p>
            </p:txBody>
          </p:sp>
        </mc:Choice>
        <mc:Fallback xmlns="">
          <p:sp>
            <p:nvSpPr>
              <p:cNvPr id="103" name="Oval 102"/>
              <p:cNvSpPr>
                <a:spLocks noRot="1" noChangeAspect="1" noMove="1" noResize="1" noEditPoints="1" noAdjustHandles="1" noChangeArrowheads="1" noChangeShapeType="1" noTextEdit="1"/>
              </p:cNvSpPr>
              <p:nvPr/>
            </p:nvSpPr>
            <p:spPr bwMode="auto">
              <a:xfrm>
                <a:off x="2592005" y="1720912"/>
                <a:ext cx="431800" cy="431800"/>
              </a:xfrm>
              <a:prstGeom prst="ellipse">
                <a:avLst/>
              </a:prstGeom>
              <a:blipFill>
                <a:blip r:embed="rId1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104" name="TextBox 103"/>
          <p:cNvSpPr txBox="1"/>
          <p:nvPr/>
        </p:nvSpPr>
        <p:spPr>
          <a:xfrm>
            <a:off x="2211658" y="1731872"/>
            <a:ext cx="534986" cy="369332"/>
          </a:xfrm>
          <a:prstGeom prst="rect">
            <a:avLst/>
          </a:prstGeom>
          <a:noFill/>
        </p:spPr>
        <p:txBody>
          <a:bodyPr wrap="square" rtlCol="0">
            <a:spAutoFit/>
          </a:bodyPr>
          <a:lstStyle/>
          <a:p>
            <a:r>
              <a:rPr lang="en-CA" dirty="0"/>
              <a:t>…</a:t>
            </a:r>
          </a:p>
        </p:txBody>
      </p:sp>
      <p:sp>
        <p:nvSpPr>
          <p:cNvPr id="105" name="TextBox 104"/>
          <p:cNvSpPr txBox="1"/>
          <p:nvPr/>
        </p:nvSpPr>
        <p:spPr>
          <a:xfrm>
            <a:off x="3200523" y="1741270"/>
            <a:ext cx="534986"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106" name="Oval 105"/>
              <p:cNvSpPr>
                <a:spLocks noChangeArrowheads="1"/>
              </p:cNvSpPr>
              <p:nvPr/>
            </p:nvSpPr>
            <p:spPr bwMode="auto">
              <a:xfrm>
                <a:off x="3796660" y="1707549"/>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106" name="Oval 105"/>
              <p:cNvSpPr>
                <a:spLocks noRot="1" noChangeAspect="1" noMove="1" noResize="1" noEditPoints="1" noAdjustHandles="1" noChangeArrowheads="1" noChangeShapeType="1" noTextEdit="1"/>
              </p:cNvSpPr>
              <p:nvPr/>
            </p:nvSpPr>
            <p:spPr bwMode="auto">
              <a:xfrm>
                <a:off x="3796660" y="1707549"/>
                <a:ext cx="431800" cy="431800"/>
              </a:xfrm>
              <a:prstGeom prst="ellipse">
                <a:avLst/>
              </a:prstGeom>
              <a:blipFill>
                <a:blip r:embed="rId1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cxnSp>
        <p:nvCxnSpPr>
          <p:cNvPr id="110" name="Straight Arrow Connector 109"/>
          <p:cNvCxnSpPr>
            <a:stCxn id="46" idx="1"/>
            <a:endCxn id="102" idx="4"/>
          </p:cNvCxnSpPr>
          <p:nvPr/>
        </p:nvCxnSpPr>
        <p:spPr>
          <a:xfrm flipV="1">
            <a:off x="1522366" y="2158995"/>
            <a:ext cx="403680" cy="842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46" idx="0"/>
          </p:cNvCxnSpPr>
          <p:nvPr/>
        </p:nvCxnSpPr>
        <p:spPr>
          <a:xfrm flipV="1">
            <a:off x="1675030" y="2152713"/>
            <a:ext cx="1054408" cy="78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46" idx="6"/>
            <a:endCxn id="106" idx="3"/>
          </p:cNvCxnSpPr>
          <p:nvPr/>
        </p:nvCxnSpPr>
        <p:spPr>
          <a:xfrm flipV="1">
            <a:off x="1890930" y="2076113"/>
            <a:ext cx="1968966" cy="1077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64" idx="1"/>
          </p:cNvCxnSpPr>
          <p:nvPr/>
        </p:nvCxnSpPr>
        <p:spPr>
          <a:xfrm flipH="1" flipV="1">
            <a:off x="2141946" y="2054253"/>
            <a:ext cx="2074581" cy="961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63" idx="7"/>
            <a:endCxn id="103" idx="4"/>
          </p:cNvCxnSpPr>
          <p:nvPr/>
        </p:nvCxnSpPr>
        <p:spPr>
          <a:xfrm flipV="1">
            <a:off x="2666202" y="2152712"/>
            <a:ext cx="141703" cy="826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63" idx="7"/>
            <a:endCxn id="106" idx="4"/>
          </p:cNvCxnSpPr>
          <p:nvPr/>
        </p:nvCxnSpPr>
        <p:spPr>
          <a:xfrm flipV="1">
            <a:off x="2666202" y="2139349"/>
            <a:ext cx="1346358" cy="83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3" idx="0"/>
            <a:endCxn id="102" idx="5"/>
          </p:cNvCxnSpPr>
          <p:nvPr/>
        </p:nvCxnSpPr>
        <p:spPr>
          <a:xfrm flipH="1" flipV="1">
            <a:off x="2078710" y="2095759"/>
            <a:ext cx="434828" cy="819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64" idx="0"/>
            <a:endCxn id="103" idx="5"/>
          </p:cNvCxnSpPr>
          <p:nvPr/>
        </p:nvCxnSpPr>
        <p:spPr>
          <a:xfrm flipH="1" flipV="1">
            <a:off x="2960569" y="2089476"/>
            <a:ext cx="1408622" cy="863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64" idx="7"/>
            <a:endCxn id="106" idx="5"/>
          </p:cNvCxnSpPr>
          <p:nvPr/>
        </p:nvCxnSpPr>
        <p:spPr>
          <a:xfrm flipH="1" flipV="1">
            <a:off x="4165224" y="2076113"/>
            <a:ext cx="356631" cy="939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3625416" y="2537408"/>
                <a:ext cx="550022"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(2, </m:t>
                          </m:r>
                          <m:r>
                            <a:rPr lang="en-CA" sz="1200" b="0" i="1" smtClean="0">
                              <a:latin typeface="Cambria Math" panose="02040503050406030204" pitchFamily="18" charset="0"/>
                            </a:rPr>
                            <m:t>𝐾</m:t>
                          </m:r>
                          <m:r>
                            <a:rPr lang="en-CA" sz="1200" b="0" i="1" smtClean="0">
                              <a:latin typeface="Cambria Math" panose="02040503050406030204" pitchFamily="18" charset="0"/>
                            </a:rPr>
                            <m:t>, 4)</m:t>
                          </m:r>
                        </m:sup>
                      </m:sSup>
                    </m:oMath>
                  </m:oMathPara>
                </a14:m>
                <a:endParaRPr lang="en-CA" sz="1200" dirty="0"/>
              </a:p>
            </p:txBody>
          </p:sp>
        </mc:Choice>
        <mc:Fallback xmlns="">
          <p:sp>
            <p:nvSpPr>
              <p:cNvPr id="144" name="TextBox 143"/>
              <p:cNvSpPr txBox="1">
                <a:spLocks noRot="1" noChangeAspect="1" noMove="1" noResize="1" noEditPoints="1" noAdjustHandles="1" noChangeArrowheads="1" noChangeShapeType="1" noTextEdit="1"/>
              </p:cNvSpPr>
              <p:nvPr/>
            </p:nvSpPr>
            <p:spPr>
              <a:xfrm>
                <a:off x="3625416" y="2537408"/>
                <a:ext cx="550022" cy="192360"/>
              </a:xfrm>
              <a:prstGeom prst="rect">
                <a:avLst/>
              </a:prstGeom>
              <a:blipFill>
                <a:blip r:embed="rId16"/>
                <a:stretch>
                  <a:fillRect l="-6667" t="-6250" r="-4444"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5" name="TextBox 144"/>
              <p:cNvSpPr txBox="1"/>
              <p:nvPr/>
            </p:nvSpPr>
            <p:spPr>
              <a:xfrm>
                <a:off x="1392319" y="2409467"/>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(2, 1, 1)</m:t>
                          </m:r>
                        </m:sup>
                      </m:sSup>
                    </m:oMath>
                  </m:oMathPara>
                </a14:m>
                <a:endParaRPr lang="en-CA" sz="1200" dirty="0"/>
              </a:p>
            </p:txBody>
          </p:sp>
        </mc:Choice>
        <mc:Fallback xmlns="">
          <p:sp>
            <p:nvSpPr>
              <p:cNvPr id="145" name="TextBox 144"/>
              <p:cNvSpPr txBox="1">
                <a:spLocks noRot="1" noChangeAspect="1" noMove="1" noResize="1" noEditPoints="1" noAdjustHandles="1" noChangeArrowheads="1" noChangeShapeType="1" noTextEdit="1"/>
              </p:cNvSpPr>
              <p:nvPr/>
            </p:nvSpPr>
            <p:spPr>
              <a:xfrm>
                <a:off x="1392319" y="2409467"/>
                <a:ext cx="532197" cy="192360"/>
              </a:xfrm>
              <a:prstGeom prst="rect">
                <a:avLst/>
              </a:prstGeom>
              <a:blipFill>
                <a:blip r:embed="rId17"/>
                <a:stretch>
                  <a:fillRect l="-6818" t="-3125" r="-3409"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6" name="TextBox 145"/>
              <p:cNvSpPr txBox="1"/>
              <p:nvPr/>
            </p:nvSpPr>
            <p:spPr>
              <a:xfrm>
                <a:off x="3023805" y="1433658"/>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(2,4)</m:t>
                          </m:r>
                        </m:sup>
                      </m:sSup>
                    </m:oMath>
                  </m:oMathPara>
                </a14:m>
                <a:endParaRPr lang="en-CA" sz="1200" dirty="0"/>
              </a:p>
            </p:txBody>
          </p:sp>
        </mc:Choice>
        <mc:Fallback xmlns="">
          <p:sp>
            <p:nvSpPr>
              <p:cNvPr id="146" name="TextBox 145"/>
              <p:cNvSpPr txBox="1">
                <a:spLocks noRot="1" noChangeAspect="1" noMove="1" noResize="1" noEditPoints="1" noAdjustHandles="1" noChangeArrowheads="1" noChangeShapeType="1" noTextEdit="1"/>
              </p:cNvSpPr>
              <p:nvPr/>
            </p:nvSpPr>
            <p:spPr>
              <a:xfrm>
                <a:off x="3023805" y="1433658"/>
                <a:ext cx="376770" cy="192360"/>
              </a:xfrm>
              <a:prstGeom prst="rect">
                <a:avLst/>
              </a:prstGeom>
              <a:blipFill>
                <a:blip r:embed="rId18"/>
                <a:stretch>
                  <a:fillRect l="-9677" t="-6250" r="-6452" b="-9375"/>
                </a:stretch>
              </a:blipFill>
            </p:spPr>
            <p:txBody>
              <a:bodyPr/>
              <a:lstStyle/>
              <a:p>
                <a:r>
                  <a:rPr lang="en-CA">
                    <a:noFill/>
                  </a:rPr>
                  <a:t> </a:t>
                </a:r>
              </a:p>
            </p:txBody>
          </p:sp>
        </mc:Fallback>
      </mc:AlternateContent>
      <p:cxnSp>
        <p:nvCxnSpPr>
          <p:cNvPr id="147" name="Straight Arrow Connector 146"/>
          <p:cNvCxnSpPr>
            <a:endCxn id="103" idx="6"/>
          </p:cNvCxnSpPr>
          <p:nvPr/>
        </p:nvCxnSpPr>
        <p:spPr>
          <a:xfrm flipH="1">
            <a:off x="3023805" y="1620894"/>
            <a:ext cx="181721" cy="315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Rectangle 149"/>
              <p:cNvSpPr/>
              <p:nvPr/>
            </p:nvSpPr>
            <p:spPr>
              <a:xfrm>
                <a:off x="4872619" y="3709365"/>
                <a:ext cx="4572000" cy="71083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h</m:t>
                          </m:r>
                        </m:e>
                        <m:sub>
                          <m:r>
                            <a:rPr lang="en-CA" i="1">
                              <a:latin typeface="Cambria Math" panose="02040503050406030204" pitchFamily="18" charset="0"/>
                            </a:rPr>
                            <m:t>𝑘</m:t>
                          </m:r>
                        </m:sub>
                      </m:sSub>
                      <m:r>
                        <a:rPr lang="en-CA" i="1">
                          <a:latin typeface="Cambria Math" panose="02040503050406030204" pitchFamily="18" charset="0"/>
                        </a:rPr>
                        <m:t>=</m:t>
                      </m:r>
                      <m:r>
                        <a:rPr lang="en-CA" i="1">
                          <a:latin typeface="Cambria Math" panose="02040503050406030204" pitchFamily="18" charset="0"/>
                        </a:rPr>
                        <m:t>𝜎</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𝑊</m:t>
                              </m:r>
                            </m:e>
                            <m:sup>
                              <m:d>
                                <m:dPr>
                                  <m:ctrlPr>
                                    <a:rPr lang="en-CA" i="1">
                                      <a:latin typeface="Cambria Math" panose="02040503050406030204" pitchFamily="18" charset="0"/>
                                    </a:rPr>
                                  </m:ctrlPr>
                                </m:dPr>
                                <m:e>
                                  <m:r>
                                    <a:rPr lang="en-CA" i="1">
                                      <a:latin typeface="Cambria Math" panose="02040503050406030204" pitchFamily="18" charset="0"/>
                                    </a:rPr>
                                    <m:t>1, ∗, </m:t>
                                  </m:r>
                                  <m:r>
                                    <a:rPr lang="en-CA" i="1">
                                      <a:latin typeface="Cambria Math" panose="02040503050406030204" pitchFamily="18" charset="0"/>
                                    </a:rPr>
                                    <m:t>𝑘</m:t>
                                  </m:r>
                                </m:e>
                              </m:d>
                            </m:sup>
                          </m:sSup>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𝑏</m:t>
                              </m:r>
                            </m:e>
                            <m:sup>
                              <m:d>
                                <m:dPr>
                                  <m:ctrlPr>
                                    <a:rPr lang="en-CA" i="1">
                                      <a:latin typeface="Cambria Math" panose="02040503050406030204" pitchFamily="18" charset="0"/>
                                    </a:rPr>
                                  </m:ctrlPr>
                                </m:dPr>
                                <m:e>
                                  <m:r>
                                    <a:rPr lang="en-CA" i="1">
                                      <a:latin typeface="Cambria Math" panose="02040503050406030204" pitchFamily="18" charset="0"/>
                                    </a:rPr>
                                    <m:t>1, </m:t>
                                  </m:r>
                                  <m:r>
                                    <a:rPr lang="en-CA" i="1">
                                      <a:latin typeface="Cambria Math" panose="02040503050406030204" pitchFamily="18" charset="0"/>
                                    </a:rPr>
                                    <m:t>𝑘</m:t>
                                  </m:r>
                                </m:e>
                              </m:d>
                            </m:sup>
                          </m:sSup>
                        </m:e>
                      </m:d>
                    </m:oMath>
                  </m:oMathPara>
                </a14:m>
                <a:endParaRPr lang="en-CA" dirty="0"/>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𝑚</m:t>
                          </m:r>
                        </m:sub>
                      </m:sSub>
                      <m:r>
                        <a:rPr lang="en-CA" b="0" i="1" smtClean="0">
                          <a:latin typeface="Cambria Math" panose="02040503050406030204" pitchFamily="18" charset="0"/>
                        </a:rPr>
                        <m:t>=</m:t>
                      </m:r>
                      <m:r>
                        <a:rPr lang="en-CA" b="0" i="1" smtClean="0">
                          <a:latin typeface="Cambria Math" panose="02040503050406030204" pitchFamily="18" charset="0"/>
                        </a:rPr>
                        <m:t>𝜎</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2, ∗, </m:t>
                              </m:r>
                              <m:r>
                                <a:rPr lang="en-CA" b="0" i="1" smtClean="0">
                                  <a:latin typeface="Cambria Math" panose="02040503050406030204" pitchFamily="18" charset="0"/>
                                </a:rPr>
                                <m:t>𝑚</m:t>
                              </m:r>
                            </m:e>
                          </m:d>
                        </m:sup>
                      </m:sSup>
                      <m:r>
                        <a:rPr lang="en-CA" b="0" i="1" smtClean="0">
                          <a:latin typeface="Cambria Math" panose="02040503050406030204" pitchFamily="18" charset="0"/>
                        </a:rPr>
                        <m:t>⋅</m:t>
                      </m:r>
                      <m:r>
                        <a:rPr lang="en-CA" b="0" i="1" smtClean="0">
                          <a:latin typeface="Cambria Math" panose="02040503050406030204" pitchFamily="18" charset="0"/>
                        </a:rPr>
                        <m:t>h</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2, </m:t>
                              </m:r>
                              <m:r>
                                <a:rPr lang="en-CA" b="0" i="1" smtClean="0">
                                  <a:latin typeface="Cambria Math" panose="02040503050406030204" pitchFamily="18" charset="0"/>
                                </a:rPr>
                                <m:t>𝑚</m:t>
                              </m:r>
                            </m:e>
                          </m:d>
                        </m:sup>
                      </m:sSup>
                      <m:r>
                        <a:rPr lang="en-CA" b="0" i="1" smtClean="0">
                          <a:latin typeface="Cambria Math" panose="02040503050406030204" pitchFamily="18" charset="0"/>
                        </a:rPr>
                        <m:t>)</m:t>
                      </m:r>
                    </m:oMath>
                  </m:oMathPara>
                </a14:m>
                <a:endParaRPr lang="en-CA" dirty="0"/>
              </a:p>
            </p:txBody>
          </p:sp>
        </mc:Choice>
        <mc:Fallback xmlns="">
          <p:sp>
            <p:nvSpPr>
              <p:cNvPr id="150" name="Rectangle 149"/>
              <p:cNvSpPr>
                <a:spLocks noRot="1" noChangeAspect="1" noMove="1" noResize="1" noEditPoints="1" noAdjustHandles="1" noChangeArrowheads="1" noChangeShapeType="1" noTextEdit="1"/>
              </p:cNvSpPr>
              <p:nvPr/>
            </p:nvSpPr>
            <p:spPr>
              <a:xfrm>
                <a:off x="4872619" y="3709365"/>
                <a:ext cx="4572000" cy="710836"/>
              </a:xfrm>
              <a:prstGeom prst="rect">
                <a:avLst/>
              </a:prstGeom>
              <a:blipFill rotWithShape="0">
                <a:blip r:embed="rId19"/>
                <a:stretch>
                  <a:fillRect b="-5983"/>
                </a:stretch>
              </a:blipFill>
            </p:spPr>
            <p:txBody>
              <a:bodyPr/>
              <a:lstStyle/>
              <a:p>
                <a:r>
                  <a:rPr lang="en-US">
                    <a:noFill/>
                  </a:rPr>
                  <a:t> </a:t>
                </a:r>
              </a:p>
            </p:txBody>
          </p:sp>
        </mc:Fallback>
      </mc:AlternateContent>
      <p:sp>
        <p:nvSpPr>
          <p:cNvPr id="151" name="Text Box 6"/>
          <p:cNvSpPr txBox="1">
            <a:spLocks noChangeArrowheads="1"/>
          </p:cNvSpPr>
          <p:nvPr/>
        </p:nvSpPr>
        <p:spPr bwMode="auto">
          <a:xfrm>
            <a:off x="5447421" y="2986070"/>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K hidden units</a:t>
            </a:r>
          </a:p>
        </p:txBody>
      </p:sp>
      <p:sp>
        <p:nvSpPr>
          <p:cNvPr id="152" name="AutoShape 48"/>
          <p:cNvSpPr>
            <a:spLocks noChangeArrowheads="1"/>
          </p:cNvSpPr>
          <p:nvPr/>
        </p:nvSpPr>
        <p:spPr bwMode="auto">
          <a:xfrm>
            <a:off x="4723732" y="3097587"/>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153" name="Rectangle 152"/>
          <p:cNvSpPr>
            <a:spLocks noChangeArrowheads="1"/>
          </p:cNvSpPr>
          <p:nvPr/>
        </p:nvSpPr>
        <p:spPr bwMode="auto">
          <a:xfrm>
            <a:off x="5346985" y="2805579"/>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Tree>
    <p:extLst>
      <p:ext uri="{BB962C8B-B14F-4D97-AF65-F5344CB8AC3E}">
        <p14:creationId xmlns:p14="http://schemas.microsoft.com/office/powerpoint/2010/main" val="1444886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a hidden layer?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Instead of checking whether </a:t>
                </a:r>
                <a14:m>
                  <m:oMath xmlns:m="http://schemas.openxmlformats.org/officeDocument/2006/math">
                    <m:r>
                      <a:rPr lang="en-CA" b="0" i="1" smtClean="0">
                        <a:latin typeface="Cambria Math" panose="02040503050406030204" pitchFamily="18" charset="0"/>
                      </a:rPr>
                      <m:t>𝑥</m:t>
                    </m:r>
                  </m:oMath>
                </a14:m>
                <a:r>
                  <a:rPr lang="en-CA" dirty="0"/>
                  <a:t> looks like one of 6 templates, we’ll be checking whether </a:t>
                </a:r>
                <a14:m>
                  <m:oMath xmlns:m="http://schemas.openxmlformats.org/officeDocument/2006/math">
                    <m:r>
                      <a:rPr lang="en-CA" b="0" i="1" smtClean="0">
                        <a:latin typeface="Cambria Math" panose="02040503050406030204" pitchFamily="18" charset="0"/>
                      </a:rPr>
                      <m:t>𝑥</m:t>
                    </m:r>
                  </m:oMath>
                </a14:m>
                <a:r>
                  <a:rPr lang="en-CA" dirty="0"/>
                  <a:t> looks like one of </a:t>
                </a:r>
                <a:r>
                  <a:rPr lang="en-CA" i="1" dirty="0"/>
                  <a:t>K</a:t>
                </a:r>
                <a:r>
                  <a:rPr lang="en-CA" dirty="0"/>
                  <a:t> templates, for a large </a:t>
                </a:r>
                <a14:m>
                  <m:oMath xmlns:m="http://schemas.openxmlformats.org/officeDocument/2006/math">
                    <m:r>
                      <a:rPr lang="en-CA" b="0" i="1" smtClean="0">
                        <a:latin typeface="Cambria Math" panose="02040503050406030204" pitchFamily="18" charset="0"/>
                      </a:rPr>
                      <m:t>𝐾</m:t>
                    </m:r>
                  </m:oMath>
                </a14:m>
                <a:endParaRPr lang="en-CA" dirty="0"/>
              </a:p>
              <a:p>
                <a:pPr lvl="1"/>
                <a:r>
                  <a:rPr lang="en-CA" dirty="0"/>
                  <a:t>If template </a:t>
                </a:r>
                <a14:m>
                  <m:oMath xmlns:m="http://schemas.openxmlformats.org/officeDocument/2006/math">
                    <m:r>
                      <a:rPr lang="en-CA" b="0" i="1" smtClean="0">
                        <a:latin typeface="Cambria Math" panose="02040503050406030204" pitchFamily="18" charset="0"/>
                      </a:rPr>
                      <m:t>𝑘</m:t>
                    </m:r>
                  </m:oMath>
                </a14:m>
                <a:r>
                  <a:rPr lang="en-CA" dirty="0"/>
                  <a:t> (i.e.,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 ∗, </m:t>
                        </m:r>
                        <m:r>
                          <a:rPr lang="en-CA" b="0" i="1" smtClean="0">
                            <a:latin typeface="Cambria Math" panose="02040503050406030204" pitchFamily="18" charset="0"/>
                          </a:rPr>
                          <m:t>𝑘</m:t>
                        </m:r>
                        <m:r>
                          <a:rPr lang="en-CA" b="0" i="1" smtClean="0">
                            <a:latin typeface="Cambria Math" panose="02040503050406030204" pitchFamily="18" charset="0"/>
                          </a:rPr>
                          <m:t>)</m:t>
                        </m:r>
                      </m:sup>
                    </m:sSup>
                  </m:oMath>
                </a14:m>
                <a:r>
                  <a:rPr lang="en-CA" dirty="0"/>
                  <a:t>) looks like actor 6,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(2, </m:t>
                        </m:r>
                        <m:r>
                          <a:rPr lang="en-CA" b="0" i="1" smtClean="0">
                            <a:latin typeface="Cambria Math" panose="02040503050406030204" pitchFamily="18" charset="0"/>
                          </a:rPr>
                          <m:t>𝑘</m:t>
                        </m:r>
                        <m:r>
                          <a:rPr lang="en-CA" b="0" i="1" smtClean="0">
                            <a:latin typeface="Cambria Math" panose="02040503050406030204" pitchFamily="18" charset="0"/>
                          </a:rPr>
                          <m:t>,6) </m:t>
                        </m:r>
                      </m:sup>
                    </m:sSup>
                  </m:oMath>
                </a14:m>
                <a:r>
                  <a:rPr lang="en-CA" dirty="0"/>
                  <a:t>will be large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34</a:t>
            </a:fld>
            <a:endParaRPr lang="en-CA"/>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025" y="3876015"/>
            <a:ext cx="5725684" cy="2845461"/>
          </a:xfrm>
          <a:prstGeom prst="rect">
            <a:avLst/>
          </a:prstGeom>
        </p:spPr>
      </p:pic>
    </p:spTree>
    <p:extLst>
      <p:ext uri="{BB962C8B-B14F-4D97-AF65-F5344CB8AC3E}">
        <p14:creationId xmlns:p14="http://schemas.microsoft.com/office/powerpoint/2010/main" val="1329837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Overfitting a one-hidden-layer ANN</a:t>
            </a:r>
          </a:p>
        </p:txBody>
      </p:sp>
      <p:sp>
        <p:nvSpPr>
          <p:cNvPr id="4" name="Slide Number Placeholder 3"/>
          <p:cNvSpPr>
            <a:spLocks noGrp="1"/>
          </p:cNvSpPr>
          <p:nvPr>
            <p:ph type="sldNum" sz="quarter" idx="12"/>
          </p:nvPr>
        </p:nvSpPr>
        <p:spPr/>
        <p:txBody>
          <a:bodyPr/>
          <a:lstStyle/>
          <a:p>
            <a:fld id="{9E7F3095-738A-4790-83C5-52C005F4D7A2}" type="slidenum">
              <a:rPr lang="en-CA" smtClean="0"/>
              <a:t>35</a:t>
            </a:fld>
            <a:endParaRPr lang="en-C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017" y="1554820"/>
            <a:ext cx="6915966" cy="4801531"/>
          </a:xfrm>
          <a:prstGeom prst="rect">
            <a:avLst/>
          </a:prstGeom>
        </p:spPr>
      </p:pic>
    </p:spTree>
    <p:extLst>
      <p:ext uri="{BB962C8B-B14F-4D97-AF65-F5344CB8AC3E}">
        <p14:creationId xmlns:p14="http://schemas.microsoft.com/office/powerpoint/2010/main" val="1337604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Going beyond global templates</a:t>
            </a:r>
          </a:p>
        </p:txBody>
      </p:sp>
      <p:sp>
        <p:nvSpPr>
          <p:cNvPr id="3" name="Content Placeholder 2"/>
          <p:cNvSpPr>
            <a:spLocks noGrp="1"/>
          </p:cNvSpPr>
          <p:nvPr>
            <p:ph idx="1"/>
          </p:nvPr>
        </p:nvSpPr>
        <p:spPr/>
        <p:txBody>
          <a:bodyPr/>
          <a:lstStyle/>
          <a:p>
            <a:r>
              <a:rPr lang="en-CA" dirty="0"/>
              <a:t>Global templates are inflexible</a:t>
            </a:r>
          </a:p>
          <a:p>
            <a:r>
              <a:rPr lang="en-CA" dirty="0"/>
              <a:t>Would like to detect parts of the object in different parts of the image, then “collect” them into detections of eyes, then “collect” detections of eyes into detections of different kinds of faces</a:t>
            </a:r>
          </a:p>
        </p:txBody>
      </p:sp>
      <p:sp>
        <p:nvSpPr>
          <p:cNvPr id="4" name="Slide Number Placeholder 3"/>
          <p:cNvSpPr>
            <a:spLocks noGrp="1"/>
          </p:cNvSpPr>
          <p:nvPr>
            <p:ph type="sldNum" sz="quarter" idx="12"/>
          </p:nvPr>
        </p:nvSpPr>
        <p:spPr/>
        <p:txBody>
          <a:bodyPr/>
          <a:lstStyle/>
          <a:p>
            <a:fld id="{9E7F3095-738A-4790-83C5-52C005F4D7A2}" type="slidenum">
              <a:rPr lang="en-CA" smtClean="0"/>
              <a:t>36</a:t>
            </a:fld>
            <a:endParaRPr lang="en-CA"/>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817" y="4001294"/>
            <a:ext cx="4661630" cy="2439419"/>
          </a:xfrm>
          <a:prstGeom prst="rect">
            <a:avLst/>
          </a:prstGeom>
        </p:spPr>
      </p:pic>
    </p:spTree>
    <p:extLst>
      <p:ext uri="{BB962C8B-B14F-4D97-AF65-F5344CB8AC3E}">
        <p14:creationId xmlns:p14="http://schemas.microsoft.com/office/powerpoint/2010/main" val="3228618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Deep Network</a:t>
            </a:r>
          </a:p>
        </p:txBody>
      </p:sp>
      <p:sp>
        <p:nvSpPr>
          <p:cNvPr id="4" name="Slide Number Placeholder 3"/>
          <p:cNvSpPr>
            <a:spLocks noGrp="1"/>
          </p:cNvSpPr>
          <p:nvPr>
            <p:ph type="sldNum" sz="quarter" idx="12"/>
          </p:nvPr>
        </p:nvSpPr>
        <p:spPr/>
        <p:txBody>
          <a:bodyPr/>
          <a:lstStyle/>
          <a:p>
            <a:fld id="{9E7F3095-738A-4790-83C5-52C005F4D7A2}" type="slidenum">
              <a:rPr lang="en-CA" smtClean="0"/>
              <a:t>37</a:t>
            </a:fld>
            <a:endParaRPr lang="en-CA"/>
          </a:p>
        </p:txBody>
      </p:sp>
      <p:pic>
        <p:nvPicPr>
          <p:cNvPr id="1026" name="Picture 2" descr="http://neuralnetworksanddeeplearning.com/images/tikz3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23949" y="1690689"/>
            <a:ext cx="6692215" cy="333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58282" y="5024846"/>
            <a:ext cx="2107475" cy="369332"/>
          </a:xfrm>
          <a:prstGeom prst="rect">
            <a:avLst/>
          </a:prstGeom>
          <a:noFill/>
        </p:spPr>
        <p:txBody>
          <a:bodyPr wrap="square" rtlCol="0">
            <a:spAutoFit/>
          </a:bodyPr>
          <a:lstStyle/>
          <a:p>
            <a:r>
              <a:rPr lang="en-CA" dirty="0"/>
              <a:t>Michael Nielsen</a:t>
            </a:r>
          </a:p>
        </p:txBody>
      </p:sp>
    </p:spTree>
    <p:extLst>
      <p:ext uri="{BB962C8B-B14F-4D97-AF65-F5344CB8AC3E}">
        <p14:creationId xmlns:p14="http://schemas.microsoft.com/office/powerpoint/2010/main" val="482208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are the hidden units doing?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CA" dirty="0"/>
                  <a:t>Templates on top of network: cannot simply treat the </a:t>
                </a:r>
                <a14:m>
                  <m:oMath xmlns:m="http://schemas.openxmlformats.org/officeDocument/2006/math">
                    <m:r>
                      <a:rPr lang="en-CA" b="0" i="1" smtClean="0">
                        <a:latin typeface="Cambria Math" panose="02040503050406030204" pitchFamily="18" charset="0"/>
                      </a:rPr>
                      <m:t>𝑊</m:t>
                    </m:r>
                  </m:oMath>
                </a14:m>
                <a:r>
                  <a:rPr lang="en-CA" dirty="0"/>
                  <a:t>s as images</a:t>
                </a:r>
              </a:p>
              <a:p>
                <a:r>
                  <a:rPr lang="en-CA" dirty="0"/>
                  <a:t>Instead, find the images in the dataset that activate the units the </a:t>
                </a:r>
                <a:r>
                  <a:rPr lang="en-CA" i="1" dirty="0"/>
                  <a:t>most</a:t>
                </a:r>
              </a:p>
              <a:p>
                <a:r>
                  <a:rPr lang="en-CA" i="1" dirty="0"/>
                  <a:t>Let’s see some visualizations of neurons of a large deep network trained to recognize objects in images</a:t>
                </a:r>
              </a:p>
              <a:p>
                <a:pPr lvl="1"/>
                <a:r>
                  <a:rPr lang="en-CA" dirty="0"/>
                  <a:t>Then network classifies images as one of 1000 objects (sample objects: toy poodle, flute, forklift, goldfish…)</a:t>
                </a:r>
              </a:p>
              <a:p>
                <a:pPr lvl="1"/>
                <a:r>
                  <a:rPr lang="en-CA" dirty="0"/>
                  <a:t>The network has 8 layers</a:t>
                </a:r>
              </a:p>
              <a:p>
                <a:pPr lvl="1"/>
                <a:r>
                  <a:rPr lang="en-CA" dirty="0"/>
                  <a:t>Note: more tricks were used in designing the networks than we have time to mention! In particular, a convolutional architecture is crucial</a:t>
                </a:r>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159" t="-2801" r="-139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38</a:t>
            </a:fld>
            <a:endParaRPr lang="en-CA"/>
          </a:p>
        </p:txBody>
      </p:sp>
    </p:spTree>
    <p:extLst>
      <p:ext uri="{BB962C8B-B14F-4D97-AF65-F5344CB8AC3E}">
        <p14:creationId xmlns:p14="http://schemas.microsoft.com/office/powerpoint/2010/main" val="3286572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features in each layer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39</a:t>
            </a:fld>
            <a:endParaRPr lang="en-CA"/>
          </a:p>
        </p:txBody>
      </p:sp>
      <p:pic>
        <p:nvPicPr>
          <p:cNvPr id="5" name="Picture 4"/>
          <p:cNvPicPr>
            <a:picLocks noChangeAspect="1"/>
          </p:cNvPicPr>
          <p:nvPr/>
        </p:nvPicPr>
        <p:blipFill>
          <a:blip r:embed="rId3"/>
          <a:stretch>
            <a:fillRect/>
          </a:stretch>
        </p:blipFill>
        <p:spPr>
          <a:xfrm>
            <a:off x="0" y="2167758"/>
            <a:ext cx="9144000" cy="2522483"/>
          </a:xfrm>
          <a:prstGeom prst="rect">
            <a:avLst/>
          </a:prstGeom>
        </p:spPr>
      </p:pic>
      <p:sp>
        <p:nvSpPr>
          <p:cNvPr id="6" name="Rectangle 5"/>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620363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a:t>Most 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a:t>ML becomes 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4"/>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ML vs. Deep Learning </a:t>
            </a:r>
          </a:p>
        </p:txBody>
      </p:sp>
      <p:sp>
        <p:nvSpPr>
          <p:cNvPr id="8" name="Rectangle 7">
            <a:extLst>
              <a:ext uri="{FF2B5EF4-FFF2-40B4-BE49-F238E27FC236}">
                <a16:creationId xmlns:a16="http://schemas.microsoft.com/office/drawing/2014/main" id="{63675B22-5718-4C44-A85D-D887F2CCBA11}"/>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335282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40</a:t>
            </a:fld>
            <a:endParaRPr lang="en-CA"/>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0000" t="2345" r="59762" b="-4387"/>
          <a:stretch/>
        </p:blipFill>
        <p:spPr>
          <a:xfrm>
            <a:off x="1929493" y="365126"/>
            <a:ext cx="4528457" cy="6180014"/>
          </a:xfrm>
          <a:prstGeom prst="rect">
            <a:avLst/>
          </a:prstGeom>
        </p:spPr>
      </p:pic>
      <p:sp>
        <p:nvSpPr>
          <p:cNvPr id="8" name="Rectangle 7"/>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1394451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41</a:t>
            </a:fld>
            <a:endParaRPr lang="en-CA"/>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9881" t="2346" r="40119"/>
          <a:stretch/>
        </p:blipFill>
        <p:spPr>
          <a:xfrm>
            <a:off x="2002970" y="574960"/>
            <a:ext cx="4650922" cy="6146516"/>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252788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42</a:t>
            </a:fld>
            <a:endParaRPr lang="en-CA"/>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9167" t="2346" r="20238"/>
          <a:stretch/>
        </p:blipFill>
        <p:spPr>
          <a:xfrm>
            <a:off x="1839686" y="0"/>
            <a:ext cx="5116285" cy="6566105"/>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4091462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43</a:t>
            </a:fld>
            <a:endParaRPr lang="en-CA"/>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9286" t="2346"/>
          <a:stretch/>
        </p:blipFill>
        <p:spPr>
          <a:xfrm>
            <a:off x="1774370" y="365126"/>
            <a:ext cx="4920344" cy="6278350"/>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3713802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3</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756" y="1896124"/>
            <a:ext cx="4189926" cy="4149149"/>
          </a:xfrm>
          <a:prstGeom prst="rect">
            <a:avLst/>
          </a:prstGeom>
        </p:spPr>
      </p:pic>
      <p:sp>
        <p:nvSpPr>
          <p:cNvPr id="3" name="Slide Number Placeholder 2"/>
          <p:cNvSpPr>
            <a:spLocks noGrp="1"/>
          </p:cNvSpPr>
          <p:nvPr>
            <p:ph type="sldNum" sz="quarter" idx="12"/>
          </p:nvPr>
        </p:nvSpPr>
        <p:spPr/>
        <p:txBody>
          <a:bodyPr/>
          <a:lstStyle/>
          <a:p>
            <a:fld id="{EF4C6D23-3A7F-4A28-A878-93EAA571920F}" type="slidenum">
              <a:rPr lang="en-CA" smtClean="0"/>
              <a:t>44</a:t>
            </a:fld>
            <a:endParaRPr lang="en-CA"/>
          </a:p>
        </p:txBody>
      </p:sp>
      <p:sp>
        <p:nvSpPr>
          <p:cNvPr id="5" name="TextBox 4"/>
          <p:cNvSpPr txBox="1"/>
          <p:nvPr/>
        </p:nvSpPr>
        <p:spPr>
          <a:xfrm>
            <a:off x="425529" y="6094741"/>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411050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4</a:t>
            </a: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35087" y="1558730"/>
            <a:ext cx="3021642" cy="4475664"/>
          </a:xfrm>
        </p:spPr>
      </p:pic>
      <p:sp>
        <p:nvSpPr>
          <p:cNvPr id="3" name="Slide Number Placeholder 2"/>
          <p:cNvSpPr>
            <a:spLocks noGrp="1"/>
          </p:cNvSpPr>
          <p:nvPr>
            <p:ph type="sldNum" sz="quarter" idx="12"/>
          </p:nvPr>
        </p:nvSpPr>
        <p:spPr/>
        <p:txBody>
          <a:bodyPr/>
          <a:lstStyle/>
          <a:p>
            <a:fld id="{EF4C6D23-3A7F-4A28-A878-93EAA571920F}" type="slidenum">
              <a:rPr lang="en-CA" smtClean="0"/>
              <a:t>45</a:t>
            </a:fld>
            <a:endParaRPr lang="en-CA"/>
          </a:p>
        </p:txBody>
      </p:sp>
      <p:sp>
        <p:nvSpPr>
          <p:cNvPr id="5" name="TextBox 4"/>
          <p:cNvSpPr txBox="1"/>
          <p:nvPr/>
        </p:nvSpPr>
        <p:spPr>
          <a:xfrm>
            <a:off x="628650" y="6094741"/>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3535680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5</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304" y="1522033"/>
            <a:ext cx="2486083" cy="5049255"/>
          </a:xfrm>
          <a:prstGeom prst="rect">
            <a:avLst/>
          </a:prstGeo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041" y="2034806"/>
            <a:ext cx="3390466" cy="3496418"/>
          </a:xfrm>
          <a:prstGeom prst="rect">
            <a:avLst/>
          </a:prstGeom>
        </p:spPr>
      </p:pic>
      <p:sp>
        <p:nvSpPr>
          <p:cNvPr id="3" name="Slide Number Placeholder 2"/>
          <p:cNvSpPr>
            <a:spLocks noGrp="1"/>
          </p:cNvSpPr>
          <p:nvPr>
            <p:ph type="sldNum" sz="quarter" idx="12"/>
          </p:nvPr>
        </p:nvSpPr>
        <p:spPr/>
        <p:txBody>
          <a:bodyPr/>
          <a:lstStyle/>
          <a:p>
            <a:fld id="{EF4C6D23-3A7F-4A28-A878-93EAA571920F}" type="slidenum">
              <a:rPr lang="en-CA" smtClean="0"/>
              <a:t>46</a:t>
            </a:fld>
            <a:endParaRPr lang="en-CA"/>
          </a:p>
        </p:txBody>
      </p:sp>
      <p:sp>
        <p:nvSpPr>
          <p:cNvPr id="6" name="TextBox 5"/>
          <p:cNvSpPr txBox="1"/>
          <p:nvPr/>
        </p:nvSpPr>
        <p:spPr>
          <a:xfrm>
            <a:off x="1670985" y="6591436"/>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641313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6F2BE-A572-504C-AC5D-37BAA725843A}"/>
              </a:ext>
            </a:extLst>
          </p:cNvPr>
          <p:cNvSpPr>
            <a:spLocks noGrp="1"/>
          </p:cNvSpPr>
          <p:nvPr>
            <p:ph type="title"/>
          </p:nvPr>
        </p:nvSpPr>
        <p:spPr/>
        <p:txBody>
          <a:bodyPr/>
          <a:lstStyle/>
          <a:p>
            <a:r>
              <a:rPr lang="en-US" dirty="0"/>
              <a:t>Where we are</a:t>
            </a:r>
          </a:p>
        </p:txBody>
      </p:sp>
      <p:sp>
        <p:nvSpPr>
          <p:cNvPr id="3" name="Content Placeholder 2">
            <a:extLst>
              <a:ext uri="{FF2B5EF4-FFF2-40B4-BE49-F238E27FC236}">
                <a16:creationId xmlns:a16="http://schemas.microsoft.com/office/drawing/2014/main" id="{46AA0ED4-97A0-2C40-8DBA-4DD9269420B8}"/>
              </a:ext>
            </a:extLst>
          </p:cNvPr>
          <p:cNvSpPr>
            <a:spLocks noGrp="1"/>
          </p:cNvSpPr>
          <p:nvPr>
            <p:ph idx="1"/>
          </p:nvPr>
        </p:nvSpPr>
        <p:spPr/>
        <p:txBody>
          <a:bodyPr/>
          <a:lstStyle/>
          <a:p>
            <a:r>
              <a:rPr lang="en-US" dirty="0">
                <a:solidFill>
                  <a:schemeClr val="bg1">
                    <a:lumMod val="50000"/>
                  </a:schemeClr>
                </a:solidFill>
              </a:rPr>
              <a:t>Intro</a:t>
            </a:r>
          </a:p>
          <a:p>
            <a:r>
              <a:rPr lang="en-US" dirty="0">
                <a:solidFill>
                  <a:schemeClr val="bg1">
                    <a:lumMod val="50000"/>
                  </a:schemeClr>
                </a:solidFill>
              </a:rPr>
              <a:t>Example: Facial Recognition</a:t>
            </a:r>
          </a:p>
          <a:p>
            <a:r>
              <a:rPr lang="en-US" dirty="0"/>
              <a:t>Convolutional Neural Networks</a:t>
            </a:r>
          </a:p>
          <a:p>
            <a:r>
              <a:rPr lang="en-US" dirty="0"/>
              <a:t>Recurrent Neural Networks, Long-Short Term Memory Networks</a:t>
            </a:r>
          </a:p>
          <a:p>
            <a:r>
              <a:rPr lang="en-US" dirty="0"/>
              <a:t>Programming with Neural Networks</a:t>
            </a:r>
          </a:p>
          <a:p>
            <a:pPr lvl="1"/>
            <a:endParaRPr lang="en-US" dirty="0"/>
          </a:p>
        </p:txBody>
      </p:sp>
      <p:sp>
        <p:nvSpPr>
          <p:cNvPr id="4" name="Slide Number Placeholder 3">
            <a:extLst>
              <a:ext uri="{FF2B5EF4-FFF2-40B4-BE49-F238E27FC236}">
                <a16:creationId xmlns:a16="http://schemas.microsoft.com/office/drawing/2014/main" id="{D3B79419-53C6-2848-9CF5-914B75186C09}"/>
              </a:ext>
            </a:extLst>
          </p:cNvPr>
          <p:cNvSpPr>
            <a:spLocks noGrp="1"/>
          </p:cNvSpPr>
          <p:nvPr>
            <p:ph type="sldNum" sz="quarter" idx="12"/>
          </p:nvPr>
        </p:nvSpPr>
        <p:spPr/>
        <p:txBody>
          <a:bodyPr/>
          <a:lstStyle/>
          <a:p>
            <a:fld id="{9E7F3095-738A-4790-83C5-52C005F4D7A2}" type="slidenum">
              <a:rPr lang="en-CA" smtClean="0"/>
              <a:t>47</a:t>
            </a:fld>
            <a:endParaRPr lang="en-CA"/>
          </a:p>
        </p:txBody>
      </p:sp>
    </p:spTree>
    <p:extLst>
      <p:ext uri="{BB962C8B-B14F-4D97-AF65-F5344CB8AC3E}">
        <p14:creationId xmlns:p14="http://schemas.microsoft.com/office/powerpoint/2010/main" val="1996502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1787" y="1825625"/>
            <a:ext cx="5960426" cy="4351338"/>
          </a:xfrm>
        </p:spPr>
      </p:pic>
      <p:sp>
        <p:nvSpPr>
          <p:cNvPr id="4" name="Slide Number Placeholder 3"/>
          <p:cNvSpPr>
            <a:spLocks noGrp="1"/>
          </p:cNvSpPr>
          <p:nvPr>
            <p:ph type="sldNum" sz="quarter" idx="12"/>
          </p:nvPr>
        </p:nvSpPr>
        <p:spPr/>
        <p:txBody>
          <a:bodyPr/>
          <a:lstStyle/>
          <a:p>
            <a:fld id="{9E7F3095-738A-4790-83C5-52C005F4D7A2}" type="slidenum">
              <a:rPr lang="en-CA" smtClean="0"/>
              <a:t>48</a:t>
            </a:fld>
            <a:endParaRPr lang="en-CA"/>
          </a:p>
        </p:txBody>
      </p:sp>
      <p:sp>
        <p:nvSpPr>
          <p:cNvPr id="7" name="Rectangle 6"/>
          <p:cNvSpPr/>
          <p:nvPr/>
        </p:nvSpPr>
        <p:spPr>
          <a:xfrm>
            <a:off x="0" y="6366331"/>
            <a:ext cx="8534400" cy="369332"/>
          </a:xfrm>
          <a:prstGeom prst="rect">
            <a:avLst/>
          </a:prstGeom>
        </p:spPr>
        <p:txBody>
          <a:bodyPr wrap="square">
            <a:spAutoFit/>
          </a:bodyPr>
          <a:lstStyle/>
          <a:p>
            <a:r>
              <a:rPr lang="en-US"/>
              <a:t>https://</a:t>
            </a:r>
            <a:r>
              <a:rPr lang="en-US" dirty="0" err="1"/>
              <a:t>devblogs.nvidia.com</a:t>
            </a:r>
            <a:r>
              <a:rPr lang="en-US" dirty="0"/>
              <a:t>/</a:t>
            </a:r>
            <a:r>
              <a:rPr lang="en-US" dirty="0" err="1"/>
              <a:t>parallelforall</a:t>
            </a:r>
            <a:r>
              <a:rPr lang="en-US" dirty="0"/>
              <a:t>/deep-learning-nutshell-core-concepts/</a:t>
            </a:r>
          </a:p>
        </p:txBody>
      </p:sp>
    </p:spTree>
    <p:extLst>
      <p:ext uri="{BB962C8B-B14F-4D97-AF65-F5344CB8AC3E}">
        <p14:creationId xmlns:p14="http://schemas.microsoft.com/office/powerpoint/2010/main" val="2517528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49</a:t>
            </a:fld>
            <a:endParaRPr lang="en-CA"/>
          </a:p>
        </p:txBody>
      </p:sp>
      <p:pic>
        <p:nvPicPr>
          <p:cNvPr id="5" name="Picture 4"/>
          <p:cNvPicPr>
            <a:picLocks noChangeAspect="1"/>
          </p:cNvPicPr>
          <p:nvPr/>
        </p:nvPicPr>
        <p:blipFill>
          <a:blip r:embed="rId3"/>
          <a:stretch>
            <a:fillRect/>
          </a:stretch>
        </p:blipFill>
        <p:spPr>
          <a:xfrm>
            <a:off x="542081" y="1582101"/>
            <a:ext cx="7849730" cy="4415473"/>
          </a:xfrm>
          <a:prstGeom prst="rect">
            <a:avLst/>
          </a:prstGeom>
        </p:spPr>
      </p:pic>
    </p:spTree>
    <p:extLst>
      <p:ext uri="{BB962C8B-B14F-4D97-AF65-F5344CB8AC3E}">
        <p14:creationId xmlns:p14="http://schemas.microsoft.com/office/powerpoint/2010/main" val="806977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a:t>A machine learning subfield 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a:t>.</a:t>
            </a:r>
          </a:p>
          <a:p>
            <a:r>
              <a:rPr lang="en-US" dirty="0"/>
              <a:t>Deep learning algorithms attempt to learn (multiple levels of) representation by 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Deep Learning </a:t>
            </a:r>
            <a:r>
              <a:rPr lang="en-US" sz="4000" dirty="0"/>
              <a:t>(DL) </a:t>
            </a:r>
            <a:r>
              <a:rPr lang="en-US"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
        <p:nvSpPr>
          <p:cNvPr id="6" name="Rectangle 5">
            <a:extLst>
              <a:ext uri="{FF2B5EF4-FFF2-40B4-BE49-F238E27FC236}">
                <a16:creationId xmlns:a16="http://schemas.microsoft.com/office/drawing/2014/main" id="{459DF779-DCD3-724C-B34D-6CD3C0024EB5}"/>
              </a:ext>
            </a:extLst>
          </p:cNvPr>
          <p:cNvSpPr/>
          <p:nvPr/>
        </p:nvSpPr>
        <p:spPr>
          <a:xfrm>
            <a:off x="6207901" y="6550223"/>
            <a:ext cx="2925994" cy="307777"/>
          </a:xfrm>
          <a:prstGeom prst="rect">
            <a:avLst/>
          </a:prstGeom>
        </p:spPr>
        <p:txBody>
          <a:bodyPr wrap="none">
            <a:spAutoFit/>
          </a:bodyPr>
          <a:lstStyle/>
          <a:p>
            <a:r>
              <a:rPr lang="en-US" sz="1400" i="1" dirty="0">
                <a:latin typeface="Times" pitchFamily="2" charset="0"/>
              </a:rPr>
              <a:t>slides adapted from </a:t>
            </a:r>
            <a:r>
              <a:rPr lang="en-US" sz="1400" i="1" dirty="0" err="1"/>
              <a:t>Ismini</a:t>
            </a:r>
            <a:r>
              <a:rPr lang="en-US" sz="1400" i="1" dirty="0"/>
              <a:t> </a:t>
            </a:r>
            <a:r>
              <a:rPr lang="en-US" sz="1400" i="1" dirty="0" err="1"/>
              <a:t>Lourentzou</a:t>
            </a:r>
            <a:endParaRPr lang="en-US" sz="1400" i="1" dirty="0"/>
          </a:p>
        </p:txBody>
      </p:sp>
    </p:spTree>
    <p:extLst>
      <p:ext uri="{BB962C8B-B14F-4D97-AF65-F5344CB8AC3E}">
        <p14:creationId xmlns:p14="http://schemas.microsoft.com/office/powerpoint/2010/main" val="3104773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 Pooling layer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50</a:t>
            </a:fld>
            <a:endParaRPr lang="en-CA"/>
          </a:p>
        </p:txBody>
      </p:sp>
      <p:pic>
        <p:nvPicPr>
          <p:cNvPr id="6" name="Picture 5"/>
          <p:cNvPicPr>
            <a:picLocks noChangeAspect="1"/>
          </p:cNvPicPr>
          <p:nvPr/>
        </p:nvPicPr>
        <p:blipFill>
          <a:blip r:embed="rId3"/>
          <a:stretch>
            <a:fillRect/>
          </a:stretch>
        </p:blipFill>
        <p:spPr>
          <a:xfrm>
            <a:off x="520700" y="1825625"/>
            <a:ext cx="7645400" cy="3568700"/>
          </a:xfrm>
          <a:prstGeom prst="rect">
            <a:avLst/>
          </a:prstGeom>
        </p:spPr>
      </p:pic>
    </p:spTree>
    <p:extLst>
      <p:ext uri="{BB962C8B-B14F-4D97-AF65-F5344CB8AC3E}">
        <p14:creationId xmlns:p14="http://schemas.microsoft.com/office/powerpoint/2010/main" val="68236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87334"/>
            <a:ext cx="7886700" cy="1325563"/>
          </a:xfrm>
        </p:spPr>
        <p:txBody>
          <a:bodyPr>
            <a:normAutofit/>
          </a:bodyPr>
          <a:lstStyle/>
          <a:p>
            <a:r>
              <a:rPr lang="en-US" dirty="0"/>
              <a:t>Why do max-pooling?</a:t>
            </a:r>
          </a:p>
        </p:txBody>
      </p:sp>
      <p:sp>
        <p:nvSpPr>
          <p:cNvPr id="3" name="Content Placeholder 2"/>
          <p:cNvSpPr>
            <a:spLocks noGrp="1"/>
          </p:cNvSpPr>
          <p:nvPr>
            <p:ph idx="1"/>
          </p:nvPr>
        </p:nvSpPr>
        <p:spPr>
          <a:xfrm>
            <a:off x="279400" y="1257300"/>
            <a:ext cx="8648700" cy="5286469"/>
          </a:xfrm>
        </p:spPr>
        <p:txBody>
          <a:bodyPr>
            <a:normAutofit/>
          </a:bodyPr>
          <a:lstStyle/>
          <a:p>
            <a:r>
              <a:rPr lang="en-US" dirty="0"/>
              <a:t>Saves space</a:t>
            </a:r>
          </a:p>
          <a:p>
            <a:r>
              <a:rPr lang="en-US" dirty="0"/>
              <a:t>Reduces </a:t>
            </a:r>
            <a:r>
              <a:rPr lang="en-US" dirty="0" err="1"/>
              <a:t>overfitting</a:t>
            </a:r>
            <a:r>
              <a:rPr lang="en-US" dirty="0"/>
              <a:t>?</a:t>
            </a:r>
          </a:p>
          <a:p>
            <a:r>
              <a:rPr lang="en-US" dirty="0"/>
              <a:t>Because I’m going to add </a:t>
            </a:r>
            <a:r>
              <a:rPr lang="en-US" i="1" dirty="0"/>
              <a:t>more </a:t>
            </a:r>
            <a:r>
              <a:rPr lang="en-US" dirty="0"/>
              <a:t>convolutions after it!</a:t>
            </a:r>
          </a:p>
          <a:p>
            <a:pPr lvl="1"/>
            <a:r>
              <a:rPr lang="en-US" dirty="0"/>
              <a:t>Allows the short-range convolutions to extend over larger subfields of the images</a:t>
            </a:r>
          </a:p>
          <a:p>
            <a:pPr lvl="2"/>
            <a:r>
              <a:rPr lang="en-US" dirty="0"/>
              <a:t>So we can spot larger objects</a:t>
            </a:r>
          </a:p>
          <a:p>
            <a:pPr lvl="2"/>
            <a:r>
              <a:rPr lang="en-US" dirty="0" err="1"/>
              <a:t>Eg</a:t>
            </a:r>
            <a:r>
              <a:rPr lang="en-US" dirty="0"/>
              <a:t>, a long horizontal line, or a corner, or …</a:t>
            </a:r>
          </a:p>
          <a:p>
            <a:r>
              <a:rPr lang="en-US" dirty="0"/>
              <a:t>At some point the feature maps start to get very sparse and blobby – they are indicators of some semantic property, not a recognizable transformation of the image</a:t>
            </a:r>
          </a:p>
          <a:p>
            <a:r>
              <a:rPr lang="en-US" dirty="0"/>
              <a:t>Then just use them as features in a “normal” ANN</a:t>
            </a:r>
          </a:p>
        </p:txBody>
      </p:sp>
    </p:spTree>
    <p:extLst>
      <p:ext uri="{BB962C8B-B14F-4D97-AF65-F5344CB8AC3E}">
        <p14:creationId xmlns:p14="http://schemas.microsoft.com/office/powerpoint/2010/main" val="204414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400FF2-D795-754C-A448-5B4B2055C49E}"/>
              </a:ext>
            </a:extLst>
          </p:cNvPr>
          <p:cNvSpPr>
            <a:spLocks noGrp="1"/>
          </p:cNvSpPr>
          <p:nvPr>
            <p:ph type="sldNum" sz="quarter" idx="12"/>
          </p:nvPr>
        </p:nvSpPr>
        <p:spPr/>
        <p:txBody>
          <a:bodyPr/>
          <a:lstStyle/>
          <a:p>
            <a:fld id="{9E7F3095-738A-4790-83C5-52C005F4D7A2}" type="slidenum">
              <a:rPr lang="en-CA" smtClean="0"/>
              <a:t>52</a:t>
            </a:fld>
            <a:endParaRPr lang="en-CA"/>
          </a:p>
        </p:txBody>
      </p:sp>
      <p:pic>
        <p:nvPicPr>
          <p:cNvPr id="5" name="Picture 4">
            <a:extLst>
              <a:ext uri="{FF2B5EF4-FFF2-40B4-BE49-F238E27FC236}">
                <a16:creationId xmlns:a16="http://schemas.microsoft.com/office/drawing/2014/main" id="{E163A1B5-4237-2844-B447-E4AE3241E1B6}"/>
              </a:ext>
            </a:extLst>
          </p:cNvPr>
          <p:cNvPicPr>
            <a:picLocks noChangeAspect="1"/>
          </p:cNvPicPr>
          <p:nvPr/>
        </p:nvPicPr>
        <p:blipFill>
          <a:blip r:embed="rId3"/>
          <a:stretch>
            <a:fillRect/>
          </a:stretch>
        </p:blipFill>
        <p:spPr>
          <a:xfrm>
            <a:off x="0" y="2167758"/>
            <a:ext cx="9144000" cy="2522483"/>
          </a:xfrm>
          <a:prstGeom prst="rect">
            <a:avLst/>
          </a:prstGeom>
        </p:spPr>
      </p:pic>
    </p:spTree>
    <p:extLst>
      <p:ext uri="{BB962C8B-B14F-4D97-AF65-F5344CB8AC3E}">
        <p14:creationId xmlns:p14="http://schemas.microsoft.com/office/powerpoint/2010/main" val="51936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Recurrent Neural Networks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94703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43694" y="1657419"/>
            <a:ext cx="7531839" cy="3752470"/>
          </a:xfrm>
          <a:prstGeom prst="rect">
            <a:avLst/>
          </a:prstGeom>
        </p:spPr>
      </p:pic>
      <p:sp>
        <p:nvSpPr>
          <p:cNvPr id="5" name="Title 4"/>
          <p:cNvSpPr>
            <a:spLocks noGrp="1"/>
          </p:cNvSpPr>
          <p:nvPr>
            <p:ph type="title"/>
          </p:nvPr>
        </p:nvSpPr>
        <p:spPr/>
        <p:txBody>
          <a:bodyPr>
            <a:normAutofit/>
          </a:bodyPr>
          <a:lstStyle/>
          <a:p>
            <a:r>
              <a:rPr lang="en-US" dirty="0"/>
              <a:t>Motivation: what about sequence prediction?</a:t>
            </a:r>
          </a:p>
        </p:txBody>
      </p:sp>
      <p:sp>
        <p:nvSpPr>
          <p:cNvPr id="6" name="TextBox 5"/>
          <p:cNvSpPr txBox="1"/>
          <p:nvPr/>
        </p:nvSpPr>
        <p:spPr>
          <a:xfrm>
            <a:off x="1596571" y="5766191"/>
            <a:ext cx="5588351"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What can I do when input size and output size vary?</a:t>
            </a:r>
          </a:p>
        </p:txBody>
      </p:sp>
    </p:spTree>
    <p:extLst>
      <p:ext uri="{BB962C8B-B14F-4D97-AF65-F5344CB8AC3E}">
        <p14:creationId xmlns:p14="http://schemas.microsoft.com/office/powerpoint/2010/main" val="2745765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rot="16200000">
            <a:off x="70763" y="2219846"/>
            <a:ext cx="4630128" cy="2306796"/>
          </a:xfrm>
          <a:prstGeom prst="rect">
            <a:avLst/>
          </a:prstGeom>
        </p:spPr>
      </p:pic>
      <p:sp>
        <p:nvSpPr>
          <p:cNvPr id="8" name="Rectangle 7">
            <a:extLst>
              <a:ext uri="{FF2B5EF4-FFF2-40B4-BE49-F238E27FC236}">
                <a16:creationId xmlns:a16="http://schemas.microsoft.com/office/drawing/2014/main" id="{44F87E08-9ADF-9B47-B942-538DEECB89B2}"/>
              </a:ext>
            </a:extLst>
          </p:cNvPr>
          <p:cNvSpPr/>
          <p:nvPr/>
        </p:nvSpPr>
        <p:spPr>
          <a:xfrm>
            <a:off x="5883141" y="3232404"/>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10" name="Rectangle 9">
            <a:extLst>
              <a:ext uri="{FF2B5EF4-FFF2-40B4-BE49-F238E27FC236}">
                <a16:creationId xmlns:a16="http://schemas.microsoft.com/office/drawing/2014/main" id="{94F69645-2E12-0943-8B1A-93BED40E0D82}"/>
              </a:ext>
            </a:extLst>
          </p:cNvPr>
          <p:cNvSpPr/>
          <p:nvPr/>
        </p:nvSpPr>
        <p:spPr>
          <a:xfrm>
            <a:off x="6147781" y="2490463"/>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11" name="Rectangle 10">
            <a:extLst>
              <a:ext uri="{FF2B5EF4-FFF2-40B4-BE49-F238E27FC236}">
                <a16:creationId xmlns:a16="http://schemas.microsoft.com/office/drawing/2014/main" id="{465968C8-634E-6D45-901C-A56FCE868179}"/>
              </a:ext>
            </a:extLst>
          </p:cNvPr>
          <p:cNvSpPr/>
          <p:nvPr/>
        </p:nvSpPr>
        <p:spPr>
          <a:xfrm>
            <a:off x="5656586" y="3932292"/>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13" name="Straight Arrow Connector 12">
            <a:extLst>
              <a:ext uri="{FF2B5EF4-FFF2-40B4-BE49-F238E27FC236}">
                <a16:creationId xmlns:a16="http://schemas.microsoft.com/office/drawing/2014/main" id="{CC44553F-9BEC-BF4F-9FC7-F0E6EA7F8335}"/>
              </a:ext>
            </a:extLst>
          </p:cNvPr>
          <p:cNvCxnSpPr>
            <a:stCxn id="11" idx="0"/>
            <a:endCxn id="8" idx="2"/>
          </p:cNvCxnSpPr>
          <p:nvPr/>
        </p:nvCxnSpPr>
        <p:spPr>
          <a:xfrm flipH="1" flipV="1">
            <a:off x="6769903" y="3625596"/>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6E077EA-9D04-5B4F-95AD-08AECBAD35BB}"/>
              </a:ext>
            </a:extLst>
          </p:cNvPr>
          <p:cNvCxnSpPr>
            <a:stCxn id="8" idx="0"/>
            <a:endCxn id="10" idx="2"/>
          </p:cNvCxnSpPr>
          <p:nvPr/>
        </p:nvCxnSpPr>
        <p:spPr>
          <a:xfrm flipV="1">
            <a:off x="6769903" y="2883655"/>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383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Sample Feed-forward Network</a:t>
            </a:r>
          </a:p>
        </p:txBody>
      </p:sp>
      <p:sp>
        <p:nvSpPr>
          <p:cNvPr id="3" name="Slide Number Placeholder 2"/>
          <p:cNvSpPr>
            <a:spLocks noGrp="1"/>
          </p:cNvSpPr>
          <p:nvPr>
            <p:ph type="sldNum" sz="quarter" idx="12"/>
          </p:nvPr>
        </p:nvSpPr>
        <p:spPr/>
        <p:txBody>
          <a:bodyPr/>
          <a:lstStyle/>
          <a:p>
            <a:fld id="{BD493B91-FAC0-3043-A682-452F01D0BD90}" type="slidenum">
              <a:rPr lang="en-US" smtClean="0"/>
              <a:t>56</a:t>
            </a:fld>
            <a:endParaRPr lang="en-US"/>
          </a:p>
        </p:txBody>
      </p:sp>
      <p:sp>
        <p:nvSpPr>
          <p:cNvPr id="79" name="Rectangle 78"/>
          <p:cNvSpPr/>
          <p:nvPr/>
        </p:nvSpPr>
        <p:spPr>
          <a:xfrm>
            <a:off x="1071304" y="3817386"/>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0" name="Rectangle 79"/>
          <p:cNvSpPr/>
          <p:nvPr/>
        </p:nvSpPr>
        <p:spPr>
          <a:xfrm>
            <a:off x="1335944" y="30754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1" name="Rectangle 80"/>
          <p:cNvSpPr/>
          <p:nvPr/>
        </p:nvSpPr>
        <p:spPr>
          <a:xfrm>
            <a:off x="844749" y="4517274"/>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37" name="Straight Arrow Connector 36"/>
          <p:cNvCxnSpPr>
            <a:stCxn id="81" idx="0"/>
            <a:endCxn id="79" idx="2"/>
          </p:cNvCxnSpPr>
          <p:nvPr/>
        </p:nvCxnSpPr>
        <p:spPr>
          <a:xfrm flipH="1" flipV="1">
            <a:off x="1958066"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1958066" y="346863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599665" y="4906430"/>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1</a:t>
            </a:r>
          </a:p>
        </p:txBody>
      </p:sp>
    </p:spTree>
    <p:extLst>
      <p:ext uri="{BB962C8B-B14F-4D97-AF65-F5344CB8AC3E}">
        <p14:creationId xmlns:p14="http://schemas.microsoft.com/office/powerpoint/2010/main" val="18318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13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Sample RNN</a:t>
            </a:r>
          </a:p>
        </p:txBody>
      </p:sp>
      <p:sp>
        <p:nvSpPr>
          <p:cNvPr id="3" name="Slide Number Placeholder 2"/>
          <p:cNvSpPr>
            <a:spLocks noGrp="1"/>
          </p:cNvSpPr>
          <p:nvPr>
            <p:ph type="sldNum" sz="quarter" idx="12"/>
          </p:nvPr>
        </p:nvSpPr>
        <p:spPr/>
        <p:txBody>
          <a:bodyPr/>
          <a:lstStyle/>
          <a:p>
            <a:fld id="{BD493B91-FAC0-3043-A682-452F01D0BD90}" type="slidenum">
              <a:rPr lang="en-US" smtClean="0"/>
              <a:t>57</a:t>
            </a:fld>
            <a:endParaRPr lang="en-US"/>
          </a:p>
        </p:txBody>
      </p:sp>
      <p:sp>
        <p:nvSpPr>
          <p:cNvPr id="79" name="Rectangle 78"/>
          <p:cNvSpPr/>
          <p:nvPr/>
        </p:nvSpPr>
        <p:spPr>
          <a:xfrm>
            <a:off x="1071304" y="3817386"/>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0" name="Rectangle 79"/>
          <p:cNvSpPr/>
          <p:nvPr/>
        </p:nvSpPr>
        <p:spPr>
          <a:xfrm>
            <a:off x="1335944" y="30754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1" name="Rectangle 80"/>
          <p:cNvSpPr/>
          <p:nvPr/>
        </p:nvSpPr>
        <p:spPr>
          <a:xfrm>
            <a:off x="844749" y="4517274"/>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37" name="Straight Arrow Connector 36"/>
          <p:cNvCxnSpPr>
            <a:stCxn id="81" idx="0"/>
            <a:endCxn id="79" idx="2"/>
          </p:cNvCxnSpPr>
          <p:nvPr/>
        </p:nvCxnSpPr>
        <p:spPr>
          <a:xfrm flipH="1" flipV="1">
            <a:off x="1958066"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1958066" y="346863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599665" y="4906430"/>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1</a:t>
            </a:r>
          </a:p>
        </p:txBody>
      </p:sp>
      <p:sp>
        <p:nvSpPr>
          <p:cNvPr id="52" name="Rectangle 51"/>
          <p:cNvSpPr/>
          <p:nvPr/>
        </p:nvSpPr>
        <p:spPr>
          <a:xfrm>
            <a:off x="3402263" y="3337281"/>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3" name="Rectangle 52"/>
          <p:cNvSpPr/>
          <p:nvPr/>
        </p:nvSpPr>
        <p:spPr>
          <a:xfrm>
            <a:off x="3666903" y="2595340"/>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4" name="Rectangle 53"/>
          <p:cNvSpPr/>
          <p:nvPr/>
        </p:nvSpPr>
        <p:spPr>
          <a:xfrm>
            <a:off x="3175708" y="4037169"/>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cxnSp>
        <p:nvCxnSpPr>
          <p:cNvPr id="55" name="Straight Arrow Connector 54"/>
          <p:cNvCxnSpPr>
            <a:stCxn id="54" idx="0"/>
            <a:endCxn id="52" idx="2"/>
          </p:cNvCxnSpPr>
          <p:nvPr/>
        </p:nvCxnSpPr>
        <p:spPr>
          <a:xfrm flipH="1" flipV="1">
            <a:off x="4289025" y="3730473"/>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2" idx="0"/>
            <a:endCxn id="53" idx="2"/>
          </p:cNvCxnSpPr>
          <p:nvPr/>
        </p:nvCxnSpPr>
        <p:spPr>
          <a:xfrm flipV="1">
            <a:off x="4289025" y="2988532"/>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728321" y="2828078"/>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8" name="Rectangle 57"/>
          <p:cNvSpPr/>
          <p:nvPr/>
        </p:nvSpPr>
        <p:spPr>
          <a:xfrm>
            <a:off x="5992961" y="2086137"/>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9" name="Rectangle 58"/>
          <p:cNvSpPr/>
          <p:nvPr/>
        </p:nvSpPr>
        <p:spPr>
          <a:xfrm>
            <a:off x="5501766" y="3527966"/>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cxnSp>
        <p:nvCxnSpPr>
          <p:cNvPr id="60" name="Straight Arrow Connector 59"/>
          <p:cNvCxnSpPr>
            <a:stCxn id="59" idx="0"/>
            <a:endCxn id="57" idx="2"/>
          </p:cNvCxnSpPr>
          <p:nvPr/>
        </p:nvCxnSpPr>
        <p:spPr>
          <a:xfrm flipH="1" flipV="1">
            <a:off x="6615083" y="3221270"/>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7" idx="0"/>
            <a:endCxn id="58" idx="2"/>
          </p:cNvCxnSpPr>
          <p:nvPr/>
        </p:nvCxnSpPr>
        <p:spPr>
          <a:xfrm flipV="1">
            <a:off x="6615083" y="2479329"/>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9" idx="3"/>
            <a:endCxn id="52" idx="1"/>
          </p:cNvCxnSpPr>
          <p:nvPr/>
        </p:nvCxnSpPr>
        <p:spPr>
          <a:xfrm flipV="1">
            <a:off x="2844828" y="3533877"/>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2" idx="3"/>
            <a:endCxn id="57" idx="1"/>
          </p:cNvCxnSpPr>
          <p:nvPr/>
        </p:nvCxnSpPr>
        <p:spPr>
          <a:xfrm flipV="1">
            <a:off x="5175787" y="3024674"/>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501845" y="2515471"/>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30623" y="442632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2</a:t>
            </a:r>
          </a:p>
        </p:txBody>
      </p:sp>
      <p:sp>
        <p:nvSpPr>
          <p:cNvPr id="27" name="TextBox 26"/>
          <p:cNvSpPr txBox="1"/>
          <p:nvPr/>
        </p:nvSpPr>
        <p:spPr>
          <a:xfrm>
            <a:off x="6257537" y="392707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3</a:t>
            </a:r>
          </a:p>
        </p:txBody>
      </p:sp>
    </p:spTree>
    <p:extLst>
      <p:ext uri="{BB962C8B-B14F-4D97-AF65-F5344CB8AC3E}">
        <p14:creationId xmlns:p14="http://schemas.microsoft.com/office/powerpoint/2010/main" val="40039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7" grpId="0" animBg="1"/>
      <p:bldP spid="5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Sample RNN</a:t>
            </a:r>
          </a:p>
        </p:txBody>
      </p:sp>
      <p:sp>
        <p:nvSpPr>
          <p:cNvPr id="3" name="Slide Number Placeholder 2"/>
          <p:cNvSpPr>
            <a:spLocks noGrp="1"/>
          </p:cNvSpPr>
          <p:nvPr>
            <p:ph type="sldNum" sz="quarter" idx="12"/>
          </p:nvPr>
        </p:nvSpPr>
        <p:spPr/>
        <p:txBody>
          <a:bodyPr/>
          <a:lstStyle/>
          <a:p>
            <a:fld id="{BD493B91-FAC0-3043-A682-452F01D0BD90}" type="slidenum">
              <a:rPr lang="en-US" smtClean="0"/>
              <a:t>58</a:t>
            </a:fld>
            <a:endParaRPr lang="en-US"/>
          </a:p>
        </p:txBody>
      </p:sp>
      <p:sp>
        <p:nvSpPr>
          <p:cNvPr id="79" name="Rectangle 78"/>
          <p:cNvSpPr/>
          <p:nvPr/>
        </p:nvSpPr>
        <p:spPr>
          <a:xfrm>
            <a:off x="1071304" y="3817386"/>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0" name="Rectangle 79"/>
          <p:cNvSpPr/>
          <p:nvPr/>
        </p:nvSpPr>
        <p:spPr>
          <a:xfrm>
            <a:off x="1335944" y="3075445"/>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sp>
        <p:nvSpPr>
          <p:cNvPr id="81" name="Rectangle 80"/>
          <p:cNvSpPr/>
          <p:nvPr/>
        </p:nvSpPr>
        <p:spPr>
          <a:xfrm>
            <a:off x="844749" y="4517274"/>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1</a:t>
            </a:r>
            <a:endParaRPr lang="en-US" dirty="0">
              <a:solidFill>
                <a:schemeClr val="tx1"/>
              </a:solidFill>
              <a:latin typeface="CMU Bright Oblique"/>
              <a:cs typeface="CMU Bright Oblique"/>
            </a:endParaRPr>
          </a:p>
        </p:txBody>
      </p:sp>
      <p:cxnSp>
        <p:nvCxnSpPr>
          <p:cNvPr id="37" name="Straight Arrow Connector 36"/>
          <p:cNvCxnSpPr>
            <a:stCxn id="81" idx="0"/>
            <a:endCxn id="79" idx="2"/>
          </p:cNvCxnSpPr>
          <p:nvPr/>
        </p:nvCxnSpPr>
        <p:spPr>
          <a:xfrm flipH="1" flipV="1">
            <a:off x="1958066" y="4210578"/>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79" idx="0"/>
            <a:endCxn id="80" idx="2"/>
          </p:cNvCxnSpPr>
          <p:nvPr/>
        </p:nvCxnSpPr>
        <p:spPr>
          <a:xfrm flipV="1">
            <a:off x="1958066" y="3468637"/>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1599665" y="4906430"/>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1</a:t>
            </a:r>
          </a:p>
        </p:txBody>
      </p:sp>
      <p:sp>
        <p:nvSpPr>
          <p:cNvPr id="52" name="Rectangle 51"/>
          <p:cNvSpPr/>
          <p:nvPr/>
        </p:nvSpPr>
        <p:spPr>
          <a:xfrm>
            <a:off x="3402263" y="3337281"/>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3" name="Rectangle 52"/>
          <p:cNvSpPr/>
          <p:nvPr/>
        </p:nvSpPr>
        <p:spPr>
          <a:xfrm>
            <a:off x="3666903" y="2595340"/>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sp>
        <p:nvSpPr>
          <p:cNvPr id="54" name="Rectangle 53"/>
          <p:cNvSpPr/>
          <p:nvPr/>
        </p:nvSpPr>
        <p:spPr>
          <a:xfrm>
            <a:off x="3175708" y="4037169"/>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2</a:t>
            </a:r>
            <a:endParaRPr lang="en-US" dirty="0">
              <a:solidFill>
                <a:schemeClr val="tx1"/>
              </a:solidFill>
              <a:latin typeface="CMU Bright Oblique"/>
              <a:cs typeface="CMU Bright Oblique"/>
            </a:endParaRPr>
          </a:p>
        </p:txBody>
      </p:sp>
      <p:cxnSp>
        <p:nvCxnSpPr>
          <p:cNvPr id="55" name="Straight Arrow Connector 54"/>
          <p:cNvCxnSpPr>
            <a:stCxn id="54" idx="0"/>
            <a:endCxn id="52" idx="2"/>
          </p:cNvCxnSpPr>
          <p:nvPr/>
        </p:nvCxnSpPr>
        <p:spPr>
          <a:xfrm flipH="1" flipV="1">
            <a:off x="4289025" y="3730473"/>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52" idx="0"/>
            <a:endCxn id="53" idx="2"/>
          </p:cNvCxnSpPr>
          <p:nvPr/>
        </p:nvCxnSpPr>
        <p:spPr>
          <a:xfrm flipV="1">
            <a:off x="4289025" y="2988532"/>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728321" y="2828078"/>
            <a:ext cx="1773524" cy="393192"/>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h</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8" name="Rectangle 57"/>
          <p:cNvSpPr/>
          <p:nvPr/>
        </p:nvSpPr>
        <p:spPr>
          <a:xfrm>
            <a:off x="5992961" y="2086137"/>
            <a:ext cx="1245956" cy="393192"/>
          </a:xfrm>
          <a:prstGeom prst="rect">
            <a:avLst/>
          </a:prstGeom>
          <a:solidFill>
            <a:schemeClr val="accent5">
              <a:lumMod val="60000"/>
              <a:lumOff val="40000"/>
              <a:alpha val="33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y</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sp>
        <p:nvSpPr>
          <p:cNvPr id="59" name="Rectangle 58"/>
          <p:cNvSpPr/>
          <p:nvPr/>
        </p:nvSpPr>
        <p:spPr>
          <a:xfrm>
            <a:off x="5501766" y="3527966"/>
            <a:ext cx="2228344" cy="389155"/>
          </a:xfrm>
          <a:prstGeom prst="rect">
            <a:avLst/>
          </a:prstGeom>
          <a:solidFill>
            <a:schemeClr val="accent6">
              <a:lumMod val="40000"/>
              <a:lumOff val="6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CMU Bright Oblique"/>
                <a:cs typeface="CMU Bright Oblique"/>
              </a:rPr>
              <a:t>x</a:t>
            </a:r>
            <a:r>
              <a:rPr lang="en-US" baseline="-25000" dirty="0">
                <a:solidFill>
                  <a:schemeClr val="tx1"/>
                </a:solidFill>
                <a:latin typeface="CMU Bright Oblique"/>
                <a:cs typeface="CMU Bright Oblique"/>
              </a:rPr>
              <a:t>3</a:t>
            </a:r>
            <a:endParaRPr lang="en-US" dirty="0">
              <a:solidFill>
                <a:schemeClr val="tx1"/>
              </a:solidFill>
              <a:latin typeface="CMU Bright Oblique"/>
              <a:cs typeface="CMU Bright Oblique"/>
            </a:endParaRPr>
          </a:p>
        </p:txBody>
      </p:sp>
      <p:cxnSp>
        <p:nvCxnSpPr>
          <p:cNvPr id="60" name="Straight Arrow Connector 59"/>
          <p:cNvCxnSpPr>
            <a:stCxn id="59" idx="0"/>
            <a:endCxn id="57" idx="2"/>
          </p:cNvCxnSpPr>
          <p:nvPr/>
        </p:nvCxnSpPr>
        <p:spPr>
          <a:xfrm flipH="1" flipV="1">
            <a:off x="6615083" y="3221270"/>
            <a:ext cx="855" cy="30669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7" idx="0"/>
            <a:endCxn id="58" idx="2"/>
          </p:cNvCxnSpPr>
          <p:nvPr/>
        </p:nvCxnSpPr>
        <p:spPr>
          <a:xfrm flipV="1">
            <a:off x="6615083" y="2479329"/>
            <a:ext cx="856" cy="3487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9" idx="3"/>
            <a:endCxn id="52" idx="1"/>
          </p:cNvCxnSpPr>
          <p:nvPr/>
        </p:nvCxnSpPr>
        <p:spPr>
          <a:xfrm flipV="1">
            <a:off x="2844828" y="3533877"/>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2" idx="3"/>
            <a:endCxn id="57" idx="1"/>
          </p:cNvCxnSpPr>
          <p:nvPr/>
        </p:nvCxnSpPr>
        <p:spPr>
          <a:xfrm flipV="1">
            <a:off x="5175787" y="3024674"/>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501845" y="2515471"/>
            <a:ext cx="552534" cy="50920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30623" y="442632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2</a:t>
            </a:r>
          </a:p>
        </p:txBody>
      </p:sp>
      <p:sp>
        <p:nvSpPr>
          <p:cNvPr id="27" name="TextBox 26"/>
          <p:cNvSpPr txBox="1"/>
          <p:nvPr/>
        </p:nvSpPr>
        <p:spPr>
          <a:xfrm>
            <a:off x="6257537" y="3927074"/>
            <a:ext cx="716803" cy="369332"/>
          </a:xfrm>
          <a:prstGeom prst="rect">
            <a:avLst/>
          </a:prstGeom>
          <a:noFill/>
        </p:spPr>
        <p:txBody>
          <a:bodyPr wrap="none" rtlCol="0">
            <a:spAutoFit/>
          </a:bodyPr>
          <a:lstStyle/>
          <a:p>
            <a:pPr algn="ctr"/>
            <a:r>
              <a:rPr lang="en-US" dirty="0">
                <a:latin typeface="CMU Bright Oblique"/>
                <a:cs typeface="CMU Bright Oblique"/>
              </a:rPr>
              <a:t>t</a:t>
            </a:r>
            <a:r>
              <a:rPr lang="en-US" i="1" dirty="0">
                <a:latin typeface="CMU Bright Roman"/>
                <a:cs typeface="CMU Bright Roman"/>
              </a:rPr>
              <a:t> </a:t>
            </a:r>
            <a:r>
              <a:rPr lang="en-US" dirty="0">
                <a:latin typeface="CMU Bright Roman"/>
                <a:cs typeface="CMU Bright Roman"/>
              </a:rPr>
              <a:t>= 3</a:t>
            </a:r>
          </a:p>
        </p:txBody>
      </p:sp>
      <p:cxnSp>
        <p:nvCxnSpPr>
          <p:cNvPr id="25" name="Straight Arrow Connector 24"/>
          <p:cNvCxnSpPr/>
          <p:nvPr/>
        </p:nvCxnSpPr>
        <p:spPr>
          <a:xfrm flipV="1">
            <a:off x="513869" y="4013982"/>
            <a:ext cx="557435" cy="48010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01666" y="4362902"/>
            <a:ext cx="441794" cy="369332"/>
          </a:xfrm>
          <a:prstGeom prst="rect">
            <a:avLst/>
          </a:prstGeom>
        </p:spPr>
        <p:txBody>
          <a:bodyPr wrap="none">
            <a:spAutoFit/>
          </a:bodyPr>
          <a:lstStyle/>
          <a:p>
            <a:pPr algn="ctr"/>
            <a:r>
              <a:rPr lang="en-US" dirty="0">
                <a:latin typeface="CMU Bright Oblique"/>
                <a:cs typeface="CMU Bright Oblique"/>
              </a:rPr>
              <a:t>h</a:t>
            </a:r>
            <a:r>
              <a:rPr lang="en-US" baseline="-25000" dirty="0">
                <a:latin typeface="CMU Bright Oblique"/>
                <a:cs typeface="CMU Bright Oblique"/>
              </a:rPr>
              <a:t>0</a:t>
            </a:r>
            <a:endParaRPr lang="en-US" dirty="0">
              <a:latin typeface="CMU Bright Oblique"/>
              <a:cs typeface="CMU Bright Oblique"/>
            </a:endParaRPr>
          </a:p>
        </p:txBody>
      </p:sp>
    </p:spTree>
    <p:extLst>
      <p:ext uri="{BB962C8B-B14F-4D97-AF65-F5344CB8AC3E}">
        <p14:creationId xmlns:p14="http://schemas.microsoft.com/office/powerpoint/2010/main" val="789370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The Vanilla RNN Cell</a:t>
            </a:r>
          </a:p>
        </p:txBody>
      </p:sp>
      <p:sp>
        <p:nvSpPr>
          <p:cNvPr id="3" name="Slide Number Placeholder 2"/>
          <p:cNvSpPr>
            <a:spLocks noGrp="1"/>
          </p:cNvSpPr>
          <p:nvPr>
            <p:ph type="sldNum" sz="quarter" idx="12"/>
          </p:nvPr>
        </p:nvSpPr>
        <p:spPr/>
        <p:txBody>
          <a:bodyPr/>
          <a:lstStyle/>
          <a:p>
            <a:fld id="{BD493B91-FAC0-3043-A682-452F01D0BD90}" type="slidenum">
              <a:rPr lang="en-US" smtClean="0"/>
              <a:t>59</a:t>
            </a:fld>
            <a:endParaRPr lang="en-US"/>
          </a:p>
        </p:txBody>
      </p:sp>
      <p:grpSp>
        <p:nvGrpSpPr>
          <p:cNvPr id="5" name="Group 4"/>
          <p:cNvGrpSpPr/>
          <p:nvPr/>
        </p:nvGrpSpPr>
        <p:grpSpPr>
          <a:xfrm>
            <a:off x="3277593" y="2534444"/>
            <a:ext cx="2571110" cy="1241365"/>
            <a:chOff x="3277593" y="2435812"/>
            <a:chExt cx="2571110" cy="1241365"/>
          </a:xfrm>
        </p:grpSpPr>
        <p:sp>
          <p:nvSpPr>
            <p:cNvPr id="32" name="Rectangle 31"/>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a:off x="3696579" y="2631550"/>
              <a:ext cx="690017" cy="16273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flipV="1">
              <a:off x="3696579" y="3158589"/>
              <a:ext cx="690017" cy="21424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a:off x="5460888" y="2805168"/>
              <a:ext cx="387815" cy="338554"/>
            </a:xfrm>
            <a:prstGeom prst="rect">
              <a:avLst/>
            </a:prstGeom>
            <a:noFill/>
          </p:spPr>
          <p:txBody>
            <a:bodyPr wrap="none" rtlCol="0">
              <a:spAutoFit/>
            </a:bodyPr>
            <a:lstStyle/>
            <a:p>
              <a:pPr algn="ctr"/>
              <a:r>
                <a:rPr lang="en-US" sz="1600" i="1" dirty="0" err="1">
                  <a:latin typeface="CMU Bright Roman"/>
                  <a:cs typeface="CMU Bright Roman"/>
                </a:rPr>
                <a:t>h</a:t>
              </a:r>
              <a:r>
                <a:rPr lang="en-US" sz="1600" i="1" baseline="-25000" dirty="0" err="1">
                  <a:latin typeface="CMU Bright Roman"/>
                  <a:cs typeface="CMU Bright Roman"/>
                </a:rPr>
                <a:t>t</a:t>
              </a:r>
              <a:endParaRPr lang="en-US" sz="1600" i="1" baseline="-25000" dirty="0">
                <a:latin typeface="CMU Bright Roman"/>
                <a:cs typeface="CMU Bright Roman"/>
              </a:endParaRPr>
            </a:p>
          </p:txBody>
        </p:sp>
        <p:sp>
          <p:nvSpPr>
            <p:cNvPr id="60" name="TextBox 59"/>
            <p:cNvSpPr txBox="1"/>
            <p:nvPr/>
          </p:nvSpPr>
          <p:spPr>
            <a:xfrm>
              <a:off x="3277593" y="2435812"/>
              <a:ext cx="505362" cy="1241365"/>
            </a:xfrm>
            <a:prstGeom prst="rect">
              <a:avLst/>
            </a:prstGeom>
            <a:noFill/>
          </p:spPr>
          <p:txBody>
            <a:bodyPr wrap="none" rtlCol="0">
              <a:spAutoFit/>
            </a:bodyPr>
            <a:lstStyle/>
            <a:p>
              <a:pPr algn="just"/>
              <a:r>
                <a:rPr lang="en-US" sz="1600" b="1" dirty="0">
                  <a:latin typeface="CMU Bright Roman"/>
                  <a:cs typeface="CMU Bright Roman"/>
                </a:rPr>
                <a:t> </a:t>
              </a:r>
              <a:r>
                <a:rPr lang="en-US" sz="1600" dirty="0" err="1">
                  <a:latin typeface="CMU Bright Roman"/>
                  <a:cs typeface="CMU Bright Roman"/>
                </a:rPr>
                <a:t>x</a:t>
              </a:r>
              <a:r>
                <a:rPr lang="en-US" sz="1600" i="1" baseline="-25000" dirty="0" err="1">
                  <a:latin typeface="CMU Bright Roman"/>
                  <a:cs typeface="CMU Bright Roman"/>
                </a:rPr>
                <a:t>t</a:t>
              </a:r>
              <a:endParaRPr lang="en-US" sz="1600" i="1" baseline="-25000" dirty="0">
                <a:latin typeface="CMU Bright Roman"/>
                <a:cs typeface="CMU Bright Roman"/>
              </a:endParaRPr>
            </a:p>
            <a:p>
              <a:pPr algn="just"/>
              <a:endParaRPr lang="en-US" sz="1600" i="1" dirty="0">
                <a:latin typeface="CMU Bright Roman"/>
                <a:cs typeface="CMU Bright Roman"/>
              </a:endParaRPr>
            </a:p>
            <a:p>
              <a:pPr algn="just"/>
              <a:endParaRPr lang="en-US" sz="1600" i="1" dirty="0">
                <a:latin typeface="CMU Bright Roman"/>
                <a:cs typeface="CMU Bright Roman"/>
              </a:endParaRPr>
            </a:p>
            <a:p>
              <a:pPr algn="just"/>
              <a:r>
                <a:rPr lang="en-US" sz="1600" i="1" dirty="0">
                  <a:latin typeface="CMU Bright Roman"/>
                  <a:cs typeface="CMU Bright Roman"/>
                </a:rPr>
                <a:t>h</a:t>
              </a:r>
              <a:r>
                <a:rPr lang="en-US" sz="1600" i="1" baseline="-25000" dirty="0">
                  <a:latin typeface="CMU Bright Roman"/>
                  <a:cs typeface="CMU Bright Roman"/>
                </a:rPr>
                <a:t>t-1</a:t>
              </a:r>
            </a:p>
            <a:p>
              <a:pPr algn="just"/>
              <a:endParaRPr lang="en-US" sz="1600" i="1" baseline="-25000" dirty="0">
                <a:latin typeface="CMU Bright Roman"/>
                <a:cs typeface="CMU Bright Roman"/>
              </a:endParaRPr>
            </a:p>
          </p:txBody>
        </p:sp>
      </p:grpSp>
      <p:graphicFrame>
        <p:nvGraphicFramePr>
          <p:cNvPr id="6" name="Object 5"/>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9301" name="Equation" r:id="rId4" imgW="152400" imgH="241300" progId="Equation.DSMT4">
                  <p:embed/>
                </p:oleObj>
              </mc:Choice>
              <mc:Fallback>
                <p:oleObj name="Equation" r:id="rId4" imgW="152400" imgH="241300" progId="Equation.DSMT4">
                  <p:embed/>
                  <p:pic>
                    <p:nvPicPr>
                      <p:cNvPr id="6" name="Object 5"/>
                      <p:cNvPicPr/>
                      <p:nvPr/>
                    </p:nvPicPr>
                    <p:blipFill>
                      <a:blip r:embed="rId5"/>
                      <a:stretch>
                        <a:fillRect/>
                      </a:stretch>
                    </p:blipFill>
                    <p:spPr>
                      <a:xfrm>
                        <a:off x="6096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9302" name="Equation" r:id="rId6" imgW="152400" imgH="241300" progId="Equation.DSMT4">
                  <p:embed/>
                </p:oleObj>
              </mc:Choice>
              <mc:Fallback>
                <p:oleObj name="Equation" r:id="rId6" imgW="152400" imgH="241300" progId="Equation.DSMT4">
                  <p:embed/>
                  <p:pic>
                    <p:nvPicPr>
                      <p:cNvPr id="7" name="Object 6"/>
                      <p:cNvPicPr/>
                      <p:nvPr/>
                    </p:nvPicPr>
                    <p:blipFill>
                      <a:blip r:embed="rId5"/>
                      <a:stretch>
                        <a:fillRect/>
                      </a:stretch>
                    </p:blipFill>
                    <p:spPr>
                      <a:xfrm>
                        <a:off x="6096000" y="3695700"/>
                        <a:ext cx="152400" cy="2413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3163888" y="4117975"/>
          <a:ext cx="2801937" cy="1155700"/>
        </p:xfrm>
        <a:graphic>
          <a:graphicData uri="http://schemas.openxmlformats.org/presentationml/2006/ole">
            <mc:AlternateContent xmlns:mc="http://schemas.openxmlformats.org/markup-compatibility/2006">
              <mc:Choice xmlns:v="urn:schemas-microsoft-com:vml" Requires="v">
                <p:oleObj spid="_x0000_s9303" name="Equation" r:id="rId7" imgW="1816100" imgH="749300" progId="Equation.DSMT4">
                  <p:embed/>
                </p:oleObj>
              </mc:Choice>
              <mc:Fallback>
                <p:oleObj name="Equation" r:id="rId7" imgW="1816100" imgH="749300" progId="Equation.DSMT4">
                  <p:embed/>
                  <p:pic>
                    <p:nvPicPr>
                      <p:cNvPr id="9" name="Object 8"/>
                      <p:cNvPicPr/>
                      <p:nvPr/>
                    </p:nvPicPr>
                    <p:blipFill>
                      <a:blip r:embed="rId8"/>
                      <a:stretch>
                        <a:fillRect/>
                      </a:stretch>
                    </p:blipFill>
                    <p:spPr>
                      <a:xfrm>
                        <a:off x="3163888" y="4117975"/>
                        <a:ext cx="2801937" cy="1155700"/>
                      </a:xfrm>
                      <a:prstGeom prst="rect">
                        <a:avLst/>
                      </a:prstGeom>
                    </p:spPr>
                  </p:pic>
                </p:oleObj>
              </mc:Fallback>
            </mc:AlternateContent>
          </a:graphicData>
        </a:graphic>
      </p:graphicFrame>
      <p:sp>
        <p:nvSpPr>
          <p:cNvPr id="17" name="TextBox 16"/>
          <p:cNvSpPr txBox="1"/>
          <p:nvPr/>
        </p:nvSpPr>
        <p:spPr>
          <a:xfrm>
            <a:off x="3926520" y="2527708"/>
            <a:ext cx="434348" cy="338554"/>
          </a:xfrm>
          <a:prstGeom prst="rect">
            <a:avLst/>
          </a:prstGeom>
          <a:noFill/>
        </p:spPr>
        <p:txBody>
          <a:bodyPr wrap="none" rtlCol="0">
            <a:spAutoFit/>
          </a:bodyPr>
          <a:lstStyle/>
          <a:p>
            <a:pPr algn="ctr"/>
            <a:r>
              <a:rPr lang="en-US" sz="1600" dirty="0">
                <a:latin typeface="CMU Bright SemiBold Oblique"/>
                <a:cs typeface="CMU Bright SemiBold Oblique"/>
              </a:rPr>
              <a:t>W</a:t>
            </a:r>
            <a:endParaRPr lang="en-US" sz="1600" baseline="-25000" dirty="0">
              <a:latin typeface="CMU Bright SemiBold Oblique"/>
              <a:cs typeface="CMU Bright SemiBold Oblique"/>
            </a:endParaRPr>
          </a:p>
        </p:txBody>
      </p:sp>
    </p:spTree>
    <p:extLst>
      <p:ext uri="{BB962C8B-B14F-4D97-AF65-F5344CB8AC3E}">
        <p14:creationId xmlns:p14="http://schemas.microsoft.com/office/powerpoint/2010/main" val="1116871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a:t>Learned 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a:t>Deep 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Can learn 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learning</a:t>
            </a:r>
          </a:p>
          <a:p>
            <a:pPr marL="285750" indent="-285750">
              <a:buFont typeface="Courier New"/>
              <a:buChar char="o"/>
            </a:pPr>
            <a:r>
              <a:rPr lang="en-US" dirty="0"/>
              <a:t>Utilize large amounts of training data</a:t>
            </a:r>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is DL useful? </a:t>
            </a:r>
          </a:p>
        </p:txBody>
      </p:sp>
      <p:sp>
        <p:nvSpPr>
          <p:cNvPr id="8" name="Rectangle 7"/>
          <p:cNvSpPr/>
          <p:nvPr/>
        </p:nvSpPr>
        <p:spPr>
          <a:xfrm>
            <a:off x="444500" y="4402370"/>
            <a:ext cx="4114800" cy="923330"/>
          </a:xfrm>
          <a:prstGeom prst="rect">
            <a:avLst/>
          </a:prstGeom>
        </p:spPr>
        <p:txBody>
          <a:bodyPr wrap="square">
            <a:spAutoFit/>
          </a:bodyPr>
          <a:lstStyle/>
          <a:p>
            <a:r>
              <a:rPr lang="en-US" dirty="0"/>
              <a:t>In ~2010 DL started outperforming other ML techniques </a:t>
            </a:r>
          </a:p>
          <a:p>
            <a:r>
              <a:rPr lang="en-US" dirty="0"/>
              <a:t>first in speech and vision, then NLP</a:t>
            </a:r>
          </a:p>
        </p:txBody>
      </p:sp>
      <p:sp>
        <p:nvSpPr>
          <p:cNvPr id="6" name="Rectangle 5">
            <a:extLst>
              <a:ext uri="{FF2B5EF4-FFF2-40B4-BE49-F238E27FC236}">
                <a16:creationId xmlns:a16="http://schemas.microsoft.com/office/drawing/2014/main" id="{84607421-11DB-5543-B468-0C1FAE3A4C08}"/>
              </a:ext>
            </a:extLst>
          </p:cNvPr>
          <p:cNvSpPr/>
          <p:nvPr/>
        </p:nvSpPr>
        <p:spPr>
          <a:xfrm>
            <a:off x="86497" y="648866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33767331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The Vanilla RNN Forward</a:t>
            </a:r>
          </a:p>
        </p:txBody>
      </p:sp>
      <p:sp>
        <p:nvSpPr>
          <p:cNvPr id="3" name="Slide Number Placeholder 2"/>
          <p:cNvSpPr>
            <a:spLocks noGrp="1"/>
          </p:cNvSpPr>
          <p:nvPr>
            <p:ph type="sldNum" sz="quarter" idx="12"/>
          </p:nvPr>
        </p:nvSpPr>
        <p:spPr/>
        <p:txBody>
          <a:bodyPr/>
          <a:lstStyle/>
          <a:p>
            <a:fld id="{BD493B91-FAC0-3043-A682-452F01D0BD90}" type="slidenum">
              <a:rPr lang="en-US" smtClean="0"/>
              <a:t>60</a:t>
            </a:fld>
            <a:endParaRPr lang="en-US"/>
          </a:p>
        </p:txBody>
      </p:sp>
      <p:graphicFrame>
        <p:nvGraphicFramePr>
          <p:cNvPr id="6" name="Object 5"/>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0316" name="Equation" r:id="rId4" imgW="152400" imgH="241300" progId="Equation.DSMT4">
                  <p:embed/>
                </p:oleObj>
              </mc:Choice>
              <mc:Fallback>
                <p:oleObj name="Equation" r:id="rId4" imgW="152400" imgH="241300" progId="Equation.DSMT4">
                  <p:embed/>
                  <p:pic>
                    <p:nvPicPr>
                      <p:cNvPr id="6" name="Object 5"/>
                      <p:cNvPicPr/>
                      <p:nvPr/>
                    </p:nvPicPr>
                    <p:blipFill>
                      <a:blip r:embed="rId5"/>
                      <a:stretch>
                        <a:fillRect/>
                      </a:stretch>
                    </p:blipFill>
                    <p:spPr>
                      <a:xfrm>
                        <a:off x="6096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0317" name="Equation" r:id="rId6" imgW="152400" imgH="241300" progId="Equation.DSMT4">
                  <p:embed/>
                </p:oleObj>
              </mc:Choice>
              <mc:Fallback>
                <p:oleObj name="Equation" r:id="rId6" imgW="152400" imgH="241300" progId="Equation.DSMT4">
                  <p:embed/>
                  <p:pic>
                    <p:nvPicPr>
                      <p:cNvPr id="7" name="Object 6"/>
                      <p:cNvPicPr/>
                      <p:nvPr/>
                    </p:nvPicPr>
                    <p:blipFill>
                      <a:blip r:embed="rId5"/>
                      <a:stretch>
                        <a:fillRect/>
                      </a:stretch>
                    </p:blipFill>
                    <p:spPr>
                      <a:xfrm>
                        <a:off x="6096000" y="3695700"/>
                        <a:ext cx="152400" cy="241300"/>
                      </a:xfrm>
                      <a:prstGeom prst="rect">
                        <a:avLst/>
                      </a:prstGeom>
                    </p:spPr>
                  </p:pic>
                </p:oleObj>
              </mc:Fallback>
            </mc:AlternateContent>
          </a:graphicData>
        </a:graphic>
      </p:graphicFrame>
      <p:grpSp>
        <p:nvGrpSpPr>
          <p:cNvPr id="53" name="Group 52"/>
          <p:cNvGrpSpPr/>
          <p:nvPr/>
        </p:nvGrpSpPr>
        <p:grpSpPr>
          <a:xfrm>
            <a:off x="760464" y="1541124"/>
            <a:ext cx="1023307" cy="4484055"/>
            <a:chOff x="760464" y="1306873"/>
            <a:chExt cx="1023307" cy="4484055"/>
          </a:xfrm>
        </p:grpSpPr>
        <p:grpSp>
          <p:nvGrpSpPr>
            <p:cNvPr id="5" name="Group 4"/>
            <p:cNvGrpSpPr/>
            <p:nvPr/>
          </p:nvGrpSpPr>
          <p:grpSpPr>
            <a:xfrm rot="16200000">
              <a:off x="442" y="4007599"/>
              <a:ext cx="2543351" cy="1023307"/>
              <a:chOff x="3280722" y="2449058"/>
              <a:chExt cx="2543351" cy="1023307"/>
            </a:xfrm>
          </p:grpSpPr>
          <p:sp>
            <p:nvSpPr>
              <p:cNvPr id="32" name="Rectangle 31"/>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1</a:t>
                </a:r>
              </a:p>
            </p:txBody>
          </p:sp>
          <p:sp>
            <p:nvSpPr>
              <p:cNvPr id="60" name="TextBox 59"/>
              <p:cNvSpPr txBox="1"/>
              <p:nvPr/>
            </p:nvSpPr>
            <p:spPr>
              <a:xfrm rot="5400000">
                <a:off x="3020419" y="2709361"/>
                <a:ext cx="1023307" cy="502702"/>
              </a:xfrm>
              <a:prstGeom prst="rect">
                <a:avLst/>
              </a:prstGeom>
              <a:noFill/>
            </p:spPr>
            <p:txBody>
              <a:bodyPr wrap="square" rtlCol="0">
                <a:spAutoFit/>
              </a:bodyPr>
              <a:lstStyle/>
              <a:p>
                <a:pPr algn="ctr"/>
                <a:r>
                  <a:rPr lang="en-US" sz="1600" b="1" dirty="0">
                    <a:latin typeface="CMU Bright Roman"/>
                    <a:cs typeface="CMU Bright Roman"/>
                  </a:rPr>
                  <a:t> </a:t>
                </a:r>
                <a:r>
                  <a:rPr lang="en-US" sz="1600" dirty="0">
                    <a:latin typeface="CMU Bright Roman"/>
                    <a:cs typeface="CMU Bright Roman"/>
                  </a:rPr>
                  <a:t>x</a:t>
                </a:r>
                <a:r>
                  <a:rPr lang="en-US" sz="1600" i="1" baseline="-25000" dirty="0">
                    <a:latin typeface="CMU Bright Roman"/>
                    <a:cs typeface="CMU Bright Roman"/>
                  </a:rPr>
                  <a:t>1  </a:t>
                </a:r>
                <a:r>
                  <a:rPr lang="en-US" sz="1600" i="1" dirty="0">
                    <a:latin typeface="CMU Bright Roman"/>
                    <a:cs typeface="CMU Bright Roman"/>
                  </a:rPr>
                  <a:t>   h</a:t>
                </a:r>
                <a:r>
                  <a:rPr lang="en-US" sz="1600" i="1" baseline="-25000" dirty="0">
                    <a:latin typeface="CMU Bright Roman"/>
                    <a:cs typeface="CMU Bright Roman"/>
                  </a:rPr>
                  <a:t>0</a:t>
                </a:r>
              </a:p>
              <a:p>
                <a:pPr algn="just"/>
                <a:endParaRPr lang="en-US" sz="1600" i="1" baseline="-25000" dirty="0">
                  <a:latin typeface="CMU Bright Roman"/>
                  <a:cs typeface="CMU Bright Roman"/>
                </a:endParaRPr>
              </a:p>
            </p:txBody>
          </p:sp>
        </p:grpSp>
        <p:sp>
          <p:nvSpPr>
            <p:cNvPr id="30" name="Rectangle 2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1" name="Straight Arrow Connector 30"/>
            <p:cNvCxnSpPr>
              <a:stCxn id="164" idx="0"/>
              <a:endCxn id="3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1</a:t>
              </a:r>
            </a:p>
          </p:txBody>
        </p:sp>
        <p:sp>
          <p:nvSpPr>
            <p:cNvPr id="50" name="TextBox 49"/>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1</a:t>
              </a:r>
            </a:p>
          </p:txBody>
        </p:sp>
        <p:cxnSp>
          <p:nvCxnSpPr>
            <p:cNvPr id="51" name="Straight Arrow Connector 50"/>
            <p:cNvCxnSpPr>
              <a:stCxn id="50" idx="0"/>
              <a:endCxn id="49"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0" idx="0"/>
              <a:endCxn id="50"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2133502" y="1541125"/>
            <a:ext cx="1023307" cy="4484055"/>
            <a:chOff x="760464" y="1306873"/>
            <a:chExt cx="1023307" cy="4484055"/>
          </a:xfrm>
        </p:grpSpPr>
        <p:grpSp>
          <p:nvGrpSpPr>
            <p:cNvPr id="83" name="Group 82"/>
            <p:cNvGrpSpPr/>
            <p:nvPr/>
          </p:nvGrpSpPr>
          <p:grpSpPr>
            <a:xfrm rot="16200000">
              <a:off x="442" y="4007599"/>
              <a:ext cx="2543351" cy="1023307"/>
              <a:chOff x="3280722" y="2449058"/>
              <a:chExt cx="2543351" cy="1023307"/>
            </a:xfrm>
          </p:grpSpPr>
          <p:sp>
            <p:nvSpPr>
              <p:cNvPr id="90" name="Rectangle 89"/>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92" name="Freeform 91"/>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3" name="Straight Arrow Connector 92"/>
              <p:cNvCxnSpPr>
                <a:stCxn id="91"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91"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1"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2</a:t>
                </a:r>
              </a:p>
            </p:txBody>
          </p:sp>
          <p:sp>
            <p:nvSpPr>
              <p:cNvPr id="97" name="TextBox 96"/>
              <p:cNvSpPr txBox="1"/>
              <p:nvPr/>
            </p:nvSpPr>
            <p:spPr>
              <a:xfrm rot="5400000">
                <a:off x="3020419" y="2709361"/>
                <a:ext cx="1023307" cy="502702"/>
              </a:xfrm>
              <a:prstGeom prst="rect">
                <a:avLst/>
              </a:prstGeom>
              <a:noFill/>
            </p:spPr>
            <p:txBody>
              <a:bodyPr wrap="square" rtlCol="0">
                <a:spAutoFit/>
              </a:bodyPr>
              <a:lstStyle/>
              <a:p>
                <a:pPr algn="ctr"/>
                <a:r>
                  <a:rPr lang="en-US" sz="1600" b="1" dirty="0">
                    <a:latin typeface="CMU Bright Roman"/>
                    <a:cs typeface="CMU Bright Roman"/>
                  </a:rPr>
                  <a:t> </a:t>
                </a:r>
                <a:r>
                  <a:rPr lang="en-US" sz="1600" dirty="0">
                    <a:latin typeface="CMU Bright Roman"/>
                    <a:cs typeface="CMU Bright Roman"/>
                  </a:rPr>
                  <a:t>x</a:t>
                </a:r>
                <a:r>
                  <a:rPr lang="en-US" sz="1600" i="1" baseline="-25000" dirty="0">
                    <a:latin typeface="CMU Bright Roman"/>
                    <a:cs typeface="CMU Bright Roman"/>
                  </a:rPr>
                  <a:t>2</a:t>
                </a:r>
                <a:r>
                  <a:rPr lang="en-US" sz="1600" i="1" dirty="0">
                    <a:latin typeface="CMU Bright Roman"/>
                    <a:cs typeface="CMU Bright Roman"/>
                  </a:rPr>
                  <a:t>     h</a:t>
                </a:r>
                <a:r>
                  <a:rPr lang="en-US" sz="1600" i="1" baseline="-25000" dirty="0">
                    <a:latin typeface="CMU Bright Roman"/>
                    <a:cs typeface="CMU Bright Roman"/>
                  </a:rPr>
                  <a:t>1</a:t>
                </a:r>
              </a:p>
              <a:p>
                <a:pPr algn="just"/>
                <a:endParaRPr lang="en-US" sz="1600" i="1" baseline="-25000" dirty="0">
                  <a:latin typeface="CMU Bright Roman"/>
                  <a:cs typeface="CMU Bright Roman"/>
                </a:endParaRPr>
              </a:p>
            </p:txBody>
          </p:sp>
        </p:grpSp>
        <p:sp>
          <p:nvSpPr>
            <p:cNvPr id="84" name="Rectangle 83"/>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5" name="Straight Arrow Connector 84"/>
            <p:cNvCxnSpPr>
              <a:stCxn id="96" idx="0"/>
              <a:endCxn id="84"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2</a:t>
              </a:r>
            </a:p>
          </p:txBody>
        </p:sp>
        <p:sp>
          <p:nvSpPr>
            <p:cNvPr id="87" name="TextBox 86"/>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2</a:t>
              </a:r>
            </a:p>
          </p:txBody>
        </p:sp>
        <p:cxnSp>
          <p:nvCxnSpPr>
            <p:cNvPr id="88" name="Straight Arrow Connector 87"/>
            <p:cNvCxnSpPr>
              <a:stCxn id="87" idx="0"/>
              <a:endCxn id="86"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4" idx="0"/>
              <a:endCxn id="87"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3468037" y="1546721"/>
            <a:ext cx="1023307" cy="4484055"/>
            <a:chOff x="760464" y="1306873"/>
            <a:chExt cx="1023307" cy="4484055"/>
          </a:xfrm>
        </p:grpSpPr>
        <p:grpSp>
          <p:nvGrpSpPr>
            <p:cNvPr id="99" name="Group 98"/>
            <p:cNvGrpSpPr/>
            <p:nvPr/>
          </p:nvGrpSpPr>
          <p:grpSpPr>
            <a:xfrm rot="16200000">
              <a:off x="442" y="4007599"/>
              <a:ext cx="2543351" cy="1023307"/>
              <a:chOff x="3280722" y="2449058"/>
              <a:chExt cx="2543351" cy="1023307"/>
            </a:xfrm>
          </p:grpSpPr>
          <p:sp>
            <p:nvSpPr>
              <p:cNvPr id="106" name="Rectangle 105"/>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108" name="Freeform 107"/>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9" name="Straight Arrow Connector 108"/>
              <p:cNvCxnSpPr>
                <a:stCxn id="107"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107"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endCxn id="107"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3</a:t>
                </a:r>
              </a:p>
            </p:txBody>
          </p:sp>
          <p:sp>
            <p:nvSpPr>
              <p:cNvPr id="113" name="TextBox 112"/>
              <p:cNvSpPr txBox="1"/>
              <p:nvPr/>
            </p:nvSpPr>
            <p:spPr>
              <a:xfrm rot="5400000">
                <a:off x="3020419" y="2709361"/>
                <a:ext cx="1023307" cy="502702"/>
              </a:xfrm>
              <a:prstGeom prst="rect">
                <a:avLst/>
              </a:prstGeom>
              <a:noFill/>
            </p:spPr>
            <p:txBody>
              <a:bodyPr wrap="square" rtlCol="0">
                <a:spAutoFit/>
              </a:bodyPr>
              <a:lstStyle/>
              <a:p>
                <a:pPr algn="ctr"/>
                <a:r>
                  <a:rPr lang="en-US" sz="1600" b="1" dirty="0">
                    <a:latin typeface="CMU Bright Roman"/>
                    <a:cs typeface="CMU Bright Roman"/>
                  </a:rPr>
                  <a:t> </a:t>
                </a:r>
                <a:r>
                  <a:rPr lang="en-US" sz="1600" dirty="0">
                    <a:latin typeface="CMU Bright Roman"/>
                    <a:cs typeface="CMU Bright Roman"/>
                  </a:rPr>
                  <a:t>x</a:t>
                </a:r>
                <a:r>
                  <a:rPr lang="en-US" sz="1600" i="1" baseline="-25000" dirty="0">
                    <a:latin typeface="CMU Bright Roman"/>
                    <a:cs typeface="CMU Bright Roman"/>
                  </a:rPr>
                  <a:t>3</a:t>
                </a:r>
                <a:r>
                  <a:rPr lang="en-US" sz="1600" i="1" dirty="0">
                    <a:latin typeface="CMU Bright Roman"/>
                    <a:cs typeface="CMU Bright Roman"/>
                  </a:rPr>
                  <a:t>     h</a:t>
                </a:r>
                <a:r>
                  <a:rPr lang="en-US" sz="1600" i="1" baseline="-25000" dirty="0">
                    <a:latin typeface="CMU Bright Roman"/>
                    <a:cs typeface="CMU Bright Roman"/>
                  </a:rPr>
                  <a:t>2</a:t>
                </a:r>
              </a:p>
              <a:p>
                <a:pPr algn="just"/>
                <a:endParaRPr lang="en-US" sz="1600" i="1" baseline="-25000" dirty="0">
                  <a:latin typeface="CMU Bright Roman"/>
                  <a:cs typeface="CMU Bright Roman"/>
                </a:endParaRPr>
              </a:p>
            </p:txBody>
          </p:sp>
        </p:grpSp>
        <p:sp>
          <p:nvSpPr>
            <p:cNvPr id="100" name="Rectangle 9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01" name="Straight Arrow Connector 100"/>
            <p:cNvCxnSpPr>
              <a:stCxn id="112" idx="0"/>
              <a:endCxn id="10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3</a:t>
              </a:r>
            </a:p>
          </p:txBody>
        </p:sp>
        <p:sp>
          <p:nvSpPr>
            <p:cNvPr id="103" name="TextBox 102"/>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3</a:t>
              </a:r>
            </a:p>
          </p:txBody>
        </p:sp>
        <p:cxnSp>
          <p:nvCxnSpPr>
            <p:cNvPr id="104" name="Straight Arrow Connector 103"/>
            <p:cNvCxnSpPr>
              <a:stCxn id="103" idx="0"/>
              <a:endCxn id="102"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0" idx="0"/>
              <a:endCxn id="103"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17" name="Freeform 116"/>
          <p:cNvSpPr/>
          <p:nvPr/>
        </p:nvSpPr>
        <p:spPr>
          <a:xfrm>
            <a:off x="1430243" y="3476752"/>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2800144" y="3469806"/>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23" name="Object 122"/>
          <p:cNvGraphicFramePr>
            <a:graphicFrameLocks noChangeAspect="1"/>
          </p:cNvGraphicFramePr>
          <p:nvPr/>
        </p:nvGraphicFramePr>
        <p:xfrm>
          <a:off x="5262563" y="2462213"/>
          <a:ext cx="2822575" cy="2311400"/>
        </p:xfrm>
        <a:graphic>
          <a:graphicData uri="http://schemas.openxmlformats.org/presentationml/2006/ole">
            <mc:AlternateContent xmlns:mc="http://schemas.openxmlformats.org/markup-compatibility/2006">
              <mc:Choice xmlns:v="urn:schemas-microsoft-com:vml" Requires="v">
                <p:oleObj spid="_x0000_s10318" name="Equation" r:id="rId7" imgW="1828800" imgH="1498600" progId="Equation.DSMT4">
                  <p:embed/>
                </p:oleObj>
              </mc:Choice>
              <mc:Fallback>
                <p:oleObj name="Equation" r:id="rId7" imgW="1828800" imgH="1498600" progId="Equation.DSMT4">
                  <p:embed/>
                  <p:pic>
                    <p:nvPicPr>
                      <p:cNvPr id="123" name="Object 122"/>
                      <p:cNvPicPr/>
                      <p:nvPr/>
                    </p:nvPicPr>
                    <p:blipFill>
                      <a:blip r:embed="rId8"/>
                      <a:stretch>
                        <a:fillRect/>
                      </a:stretch>
                    </p:blipFill>
                    <p:spPr>
                      <a:xfrm>
                        <a:off x="5262563" y="2462213"/>
                        <a:ext cx="2822575" cy="2311400"/>
                      </a:xfrm>
                      <a:prstGeom prst="rect">
                        <a:avLst/>
                      </a:prstGeom>
                    </p:spPr>
                  </p:pic>
                </p:oleObj>
              </mc:Fallback>
            </mc:AlternateContent>
          </a:graphicData>
        </a:graphic>
      </p:graphicFrame>
    </p:spTree>
    <p:extLst>
      <p:ext uri="{BB962C8B-B14F-4D97-AF65-F5344CB8AC3E}">
        <p14:creationId xmlns:p14="http://schemas.microsoft.com/office/powerpoint/2010/main" val="346739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2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The Vanilla RNN Forward</a:t>
            </a:r>
          </a:p>
        </p:txBody>
      </p:sp>
      <p:sp>
        <p:nvSpPr>
          <p:cNvPr id="3" name="Slide Number Placeholder 2"/>
          <p:cNvSpPr>
            <a:spLocks noGrp="1"/>
          </p:cNvSpPr>
          <p:nvPr>
            <p:ph type="sldNum" sz="quarter" idx="12"/>
          </p:nvPr>
        </p:nvSpPr>
        <p:spPr/>
        <p:txBody>
          <a:bodyPr/>
          <a:lstStyle/>
          <a:p>
            <a:fld id="{BD493B91-FAC0-3043-A682-452F01D0BD90}" type="slidenum">
              <a:rPr lang="en-US" smtClean="0"/>
              <a:t>61</a:t>
            </a:fld>
            <a:endParaRPr lang="en-US"/>
          </a:p>
        </p:txBody>
      </p:sp>
      <p:graphicFrame>
        <p:nvGraphicFramePr>
          <p:cNvPr id="6" name="Object 5"/>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1340" name="Equation" r:id="rId4" imgW="152400" imgH="241300" progId="Equation.DSMT4">
                  <p:embed/>
                </p:oleObj>
              </mc:Choice>
              <mc:Fallback>
                <p:oleObj name="Equation" r:id="rId4" imgW="152400" imgH="241300" progId="Equation.DSMT4">
                  <p:embed/>
                  <p:pic>
                    <p:nvPicPr>
                      <p:cNvPr id="6" name="Object 5"/>
                      <p:cNvPicPr/>
                      <p:nvPr/>
                    </p:nvPicPr>
                    <p:blipFill>
                      <a:blip r:embed="rId5"/>
                      <a:stretch>
                        <a:fillRect/>
                      </a:stretch>
                    </p:blipFill>
                    <p:spPr>
                      <a:xfrm>
                        <a:off x="6096000" y="3695700"/>
                        <a:ext cx="152400" cy="241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6096000" y="3695700"/>
          <a:ext cx="152400" cy="241300"/>
        </p:xfrm>
        <a:graphic>
          <a:graphicData uri="http://schemas.openxmlformats.org/presentationml/2006/ole">
            <mc:AlternateContent xmlns:mc="http://schemas.openxmlformats.org/markup-compatibility/2006">
              <mc:Choice xmlns:v="urn:schemas-microsoft-com:vml" Requires="v">
                <p:oleObj spid="_x0000_s11341" name="Equation" r:id="rId6" imgW="152400" imgH="241300" progId="Equation.DSMT4">
                  <p:embed/>
                </p:oleObj>
              </mc:Choice>
              <mc:Fallback>
                <p:oleObj name="Equation" r:id="rId6" imgW="152400" imgH="241300" progId="Equation.DSMT4">
                  <p:embed/>
                  <p:pic>
                    <p:nvPicPr>
                      <p:cNvPr id="7" name="Object 6"/>
                      <p:cNvPicPr/>
                      <p:nvPr/>
                    </p:nvPicPr>
                    <p:blipFill>
                      <a:blip r:embed="rId5"/>
                      <a:stretch>
                        <a:fillRect/>
                      </a:stretch>
                    </p:blipFill>
                    <p:spPr>
                      <a:xfrm>
                        <a:off x="6096000" y="3695700"/>
                        <a:ext cx="152400" cy="241300"/>
                      </a:xfrm>
                      <a:prstGeom prst="rect">
                        <a:avLst/>
                      </a:prstGeom>
                    </p:spPr>
                  </p:pic>
                </p:oleObj>
              </mc:Fallback>
            </mc:AlternateContent>
          </a:graphicData>
        </a:graphic>
      </p:graphicFrame>
      <p:grpSp>
        <p:nvGrpSpPr>
          <p:cNvPr id="53" name="Group 52"/>
          <p:cNvGrpSpPr/>
          <p:nvPr/>
        </p:nvGrpSpPr>
        <p:grpSpPr>
          <a:xfrm>
            <a:off x="760464" y="1541124"/>
            <a:ext cx="1023307" cy="4484055"/>
            <a:chOff x="760464" y="1306873"/>
            <a:chExt cx="1023307" cy="4484055"/>
          </a:xfrm>
        </p:grpSpPr>
        <p:grpSp>
          <p:nvGrpSpPr>
            <p:cNvPr id="5" name="Group 4"/>
            <p:cNvGrpSpPr/>
            <p:nvPr/>
          </p:nvGrpSpPr>
          <p:grpSpPr>
            <a:xfrm rot="16200000">
              <a:off x="442" y="4007599"/>
              <a:ext cx="2543351" cy="1023307"/>
              <a:chOff x="3280722" y="2449058"/>
              <a:chExt cx="2543351" cy="1023307"/>
            </a:xfrm>
          </p:grpSpPr>
          <p:sp>
            <p:nvSpPr>
              <p:cNvPr id="32" name="Rectangle 31"/>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34" name="Freeform 33"/>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2" name="Straight Arrow Connector 61"/>
              <p:cNvCxnSpPr>
                <a:stCxn id="33"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33"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a:endCxn id="33"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4" name="TextBox 163"/>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1</a:t>
                </a:r>
              </a:p>
            </p:txBody>
          </p:sp>
          <p:sp>
            <p:nvSpPr>
              <p:cNvPr id="60" name="TextBox 59"/>
              <p:cNvSpPr txBox="1"/>
              <p:nvPr/>
            </p:nvSpPr>
            <p:spPr>
              <a:xfrm rot="5400000">
                <a:off x="3020419" y="2709361"/>
                <a:ext cx="1023307" cy="502702"/>
              </a:xfrm>
              <a:prstGeom prst="rect">
                <a:avLst/>
              </a:prstGeom>
              <a:noFill/>
            </p:spPr>
            <p:txBody>
              <a:bodyPr wrap="square" rtlCol="0">
                <a:spAutoFit/>
              </a:bodyPr>
              <a:lstStyle/>
              <a:p>
                <a:pPr algn="ctr"/>
                <a:r>
                  <a:rPr lang="en-US" sz="1600" dirty="0">
                    <a:latin typeface="CMU Bright Roman"/>
                    <a:cs typeface="CMU Bright Roman"/>
                  </a:rPr>
                  <a:t> x</a:t>
                </a:r>
                <a:r>
                  <a:rPr lang="en-US" sz="1600" i="1" baseline="-25000" dirty="0">
                    <a:latin typeface="CMU Bright Roman"/>
                    <a:cs typeface="CMU Bright Roman"/>
                  </a:rPr>
                  <a:t>1  </a:t>
                </a:r>
                <a:r>
                  <a:rPr lang="en-US" sz="1600" i="1" dirty="0">
                    <a:latin typeface="CMU Bright Roman"/>
                    <a:cs typeface="CMU Bright Roman"/>
                  </a:rPr>
                  <a:t>   h</a:t>
                </a:r>
                <a:r>
                  <a:rPr lang="en-US" sz="1600" i="1" baseline="-25000" dirty="0">
                    <a:latin typeface="CMU Bright Roman"/>
                    <a:cs typeface="CMU Bright Roman"/>
                  </a:rPr>
                  <a:t>0</a:t>
                </a:r>
              </a:p>
              <a:p>
                <a:pPr algn="just"/>
                <a:endParaRPr lang="en-US" sz="1600" i="1" baseline="-25000" dirty="0">
                  <a:latin typeface="CMU Bright Roman"/>
                  <a:cs typeface="CMU Bright Roman"/>
                </a:endParaRPr>
              </a:p>
            </p:txBody>
          </p:sp>
        </p:grpSp>
        <p:sp>
          <p:nvSpPr>
            <p:cNvPr id="30" name="Rectangle 2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1" name="Straight Arrow Connector 30"/>
            <p:cNvCxnSpPr>
              <a:stCxn id="164" idx="0"/>
              <a:endCxn id="3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1</a:t>
              </a:r>
            </a:p>
          </p:txBody>
        </p:sp>
        <p:sp>
          <p:nvSpPr>
            <p:cNvPr id="50" name="TextBox 49"/>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1</a:t>
              </a:r>
            </a:p>
          </p:txBody>
        </p:sp>
        <p:cxnSp>
          <p:nvCxnSpPr>
            <p:cNvPr id="51" name="Straight Arrow Connector 50"/>
            <p:cNvCxnSpPr>
              <a:stCxn id="50" idx="0"/>
              <a:endCxn id="49"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0" idx="0"/>
              <a:endCxn id="50"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2133502" y="1541125"/>
            <a:ext cx="1023307" cy="4484055"/>
            <a:chOff x="760464" y="1306873"/>
            <a:chExt cx="1023307" cy="4484055"/>
          </a:xfrm>
        </p:grpSpPr>
        <p:grpSp>
          <p:nvGrpSpPr>
            <p:cNvPr id="83" name="Group 82"/>
            <p:cNvGrpSpPr/>
            <p:nvPr/>
          </p:nvGrpSpPr>
          <p:grpSpPr>
            <a:xfrm rot="16200000">
              <a:off x="442" y="4007599"/>
              <a:ext cx="2543351" cy="1023307"/>
              <a:chOff x="3280722" y="2449058"/>
              <a:chExt cx="2543351" cy="1023307"/>
            </a:xfrm>
          </p:grpSpPr>
          <p:sp>
            <p:nvSpPr>
              <p:cNvPr id="90" name="Rectangle 89"/>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92" name="Freeform 91"/>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3" name="Straight Arrow Connector 92"/>
              <p:cNvCxnSpPr>
                <a:stCxn id="91"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91"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endCxn id="91"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2</a:t>
                </a:r>
              </a:p>
            </p:txBody>
          </p:sp>
          <p:sp>
            <p:nvSpPr>
              <p:cNvPr id="97" name="TextBox 96"/>
              <p:cNvSpPr txBox="1"/>
              <p:nvPr/>
            </p:nvSpPr>
            <p:spPr>
              <a:xfrm rot="5400000">
                <a:off x="3020419" y="2709361"/>
                <a:ext cx="1023307" cy="502702"/>
              </a:xfrm>
              <a:prstGeom prst="rect">
                <a:avLst/>
              </a:prstGeom>
              <a:noFill/>
            </p:spPr>
            <p:txBody>
              <a:bodyPr wrap="square" rtlCol="0">
                <a:spAutoFit/>
              </a:bodyPr>
              <a:lstStyle/>
              <a:p>
                <a:pPr algn="ctr"/>
                <a:r>
                  <a:rPr lang="en-US" sz="1600" dirty="0">
                    <a:latin typeface="CMU Bright Roman"/>
                    <a:cs typeface="CMU Bright Roman"/>
                  </a:rPr>
                  <a:t> x</a:t>
                </a:r>
                <a:r>
                  <a:rPr lang="en-US" sz="1600" i="1" baseline="-25000" dirty="0">
                    <a:latin typeface="CMU Bright Roman"/>
                    <a:cs typeface="CMU Bright Roman"/>
                  </a:rPr>
                  <a:t>2</a:t>
                </a:r>
                <a:r>
                  <a:rPr lang="en-US" sz="1600" i="1" dirty="0">
                    <a:latin typeface="CMU Bright Roman"/>
                    <a:cs typeface="CMU Bright Roman"/>
                  </a:rPr>
                  <a:t>     h</a:t>
                </a:r>
                <a:r>
                  <a:rPr lang="en-US" sz="1600" i="1" baseline="-25000" dirty="0">
                    <a:latin typeface="CMU Bright Roman"/>
                    <a:cs typeface="CMU Bright Roman"/>
                  </a:rPr>
                  <a:t>1</a:t>
                </a:r>
              </a:p>
              <a:p>
                <a:pPr algn="just"/>
                <a:endParaRPr lang="en-US" sz="1600" i="1" baseline="-25000" dirty="0">
                  <a:latin typeface="CMU Bright Roman"/>
                  <a:cs typeface="CMU Bright Roman"/>
                </a:endParaRPr>
              </a:p>
            </p:txBody>
          </p:sp>
        </p:grpSp>
        <p:sp>
          <p:nvSpPr>
            <p:cNvPr id="84" name="Rectangle 83"/>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5" name="Straight Arrow Connector 84"/>
            <p:cNvCxnSpPr>
              <a:stCxn id="96" idx="0"/>
              <a:endCxn id="84"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2</a:t>
              </a:r>
            </a:p>
          </p:txBody>
        </p:sp>
        <p:sp>
          <p:nvSpPr>
            <p:cNvPr id="87" name="TextBox 86"/>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2</a:t>
              </a:r>
            </a:p>
          </p:txBody>
        </p:sp>
        <p:cxnSp>
          <p:nvCxnSpPr>
            <p:cNvPr id="88" name="Straight Arrow Connector 87"/>
            <p:cNvCxnSpPr>
              <a:stCxn id="87" idx="0"/>
              <a:endCxn id="86"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4" idx="0"/>
              <a:endCxn id="87"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98" name="Group 97"/>
          <p:cNvGrpSpPr/>
          <p:nvPr/>
        </p:nvGrpSpPr>
        <p:grpSpPr>
          <a:xfrm>
            <a:off x="3468037" y="1541124"/>
            <a:ext cx="1023307" cy="4484055"/>
            <a:chOff x="760464" y="1306873"/>
            <a:chExt cx="1023307" cy="4484055"/>
          </a:xfrm>
        </p:grpSpPr>
        <p:grpSp>
          <p:nvGrpSpPr>
            <p:cNvPr id="99" name="Group 98"/>
            <p:cNvGrpSpPr/>
            <p:nvPr/>
          </p:nvGrpSpPr>
          <p:grpSpPr>
            <a:xfrm rot="16200000">
              <a:off x="442" y="4007599"/>
              <a:ext cx="2543351" cy="1023307"/>
              <a:chOff x="3280722" y="2449058"/>
              <a:chExt cx="2543351" cy="1023307"/>
            </a:xfrm>
          </p:grpSpPr>
          <p:sp>
            <p:nvSpPr>
              <p:cNvPr id="106" name="Rectangle 105"/>
              <p:cNvSpPr/>
              <p:nvPr/>
            </p:nvSpPr>
            <p:spPr>
              <a:xfrm>
                <a:off x="4041634" y="2449058"/>
                <a:ext cx="1049363" cy="102330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4311145" y="2718829"/>
                <a:ext cx="515211" cy="515211"/>
              </a:xfrm>
              <a:prstGeom prst="ellipse">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nchorCtr="1"/>
              <a:lstStyle/>
              <a:p>
                <a:pPr algn="ctr"/>
                <a:endParaRPr lang="en-US" sz="1600" baseline="-25000" dirty="0">
                  <a:solidFill>
                    <a:srgbClr val="000000"/>
                  </a:solidFill>
                  <a:latin typeface="CMU Bright Roman"/>
                  <a:cs typeface="CMU Bright Roman"/>
                </a:endParaRPr>
              </a:p>
            </p:txBody>
          </p:sp>
          <p:sp>
            <p:nvSpPr>
              <p:cNvPr id="108" name="Freeform 107"/>
              <p:cNvSpPr/>
              <p:nvPr/>
            </p:nvSpPr>
            <p:spPr>
              <a:xfrm rot="5400000">
                <a:off x="4417083" y="2872886"/>
                <a:ext cx="311489" cy="251615"/>
              </a:xfrm>
              <a:custGeom>
                <a:avLst/>
                <a:gdLst>
                  <a:gd name="connsiteX0" fmla="*/ 0 w 515155"/>
                  <a:gd name="connsiteY0" fmla="*/ 347468 h 347468"/>
                  <a:gd name="connsiteX1" fmla="*/ 227627 w 515155"/>
                  <a:gd name="connsiteY1" fmla="*/ 287559 h 347468"/>
                  <a:gd name="connsiteX2" fmla="*/ 275548 w 515155"/>
                  <a:gd name="connsiteY2" fmla="*/ 47926 h 347468"/>
                  <a:gd name="connsiteX3" fmla="*/ 515155 w 515155"/>
                  <a:gd name="connsiteY3" fmla="*/ 0 h 347468"/>
                  <a:gd name="connsiteX4" fmla="*/ 515155 w 515155"/>
                  <a:gd name="connsiteY4" fmla="*/ 0 h 347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5" h="347468">
                    <a:moveTo>
                      <a:pt x="0" y="347468"/>
                    </a:moveTo>
                    <a:cubicBezTo>
                      <a:pt x="90851" y="342475"/>
                      <a:pt x="181702" y="337483"/>
                      <a:pt x="227627" y="287559"/>
                    </a:cubicBezTo>
                    <a:cubicBezTo>
                      <a:pt x="273552" y="237635"/>
                      <a:pt x="227627" y="95852"/>
                      <a:pt x="275548" y="47926"/>
                    </a:cubicBezTo>
                    <a:cubicBezTo>
                      <a:pt x="323469" y="0"/>
                      <a:pt x="515155" y="0"/>
                      <a:pt x="515155" y="0"/>
                    </a:cubicBezTo>
                    <a:lnTo>
                      <a:pt x="515155" y="0"/>
                    </a:lnTo>
                  </a:path>
                </a:pathLst>
              </a:cu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9" name="Straight Arrow Connector 108"/>
              <p:cNvCxnSpPr>
                <a:stCxn id="107" idx="6"/>
              </p:cNvCxnSpPr>
              <p:nvPr/>
            </p:nvCxnSpPr>
            <p:spPr>
              <a:xfrm>
                <a:off x="4826356" y="2976435"/>
                <a:ext cx="634532" cy="148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107" idx="1"/>
              </p:cNvCxnSpPr>
              <p:nvPr/>
            </p:nvCxnSpPr>
            <p:spPr>
              <a:xfrm rot="5400000" flipV="1">
                <a:off x="4003862" y="2411546"/>
                <a:ext cx="75451"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a:endCxn id="107" idx="3"/>
              </p:cNvCxnSpPr>
              <p:nvPr/>
            </p:nvCxnSpPr>
            <p:spPr>
              <a:xfrm rot="5400000" flipH="1" flipV="1">
                <a:off x="4003861" y="2851306"/>
                <a:ext cx="75452" cy="69001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a:xfrm rot="5400000">
                <a:off x="5451974" y="2805169"/>
                <a:ext cx="405644" cy="338554"/>
              </a:xfrm>
              <a:prstGeom prst="rect">
                <a:avLst/>
              </a:prstGeom>
              <a:noFill/>
            </p:spPr>
            <p:txBody>
              <a:bodyPr wrap="none" rtlCol="0">
                <a:spAutoFit/>
              </a:bodyPr>
              <a:lstStyle/>
              <a:p>
                <a:pPr algn="ctr"/>
                <a:r>
                  <a:rPr lang="en-US" sz="1600" i="1" dirty="0">
                    <a:latin typeface="CMU Bright Roman"/>
                    <a:cs typeface="CMU Bright Roman"/>
                  </a:rPr>
                  <a:t>h</a:t>
                </a:r>
                <a:r>
                  <a:rPr lang="en-US" sz="1600" i="1" baseline="-25000" dirty="0">
                    <a:latin typeface="CMU Bright Roman"/>
                    <a:cs typeface="CMU Bright Roman"/>
                  </a:rPr>
                  <a:t>3</a:t>
                </a:r>
              </a:p>
            </p:txBody>
          </p:sp>
          <p:sp>
            <p:nvSpPr>
              <p:cNvPr id="113" name="TextBox 112"/>
              <p:cNvSpPr txBox="1"/>
              <p:nvPr/>
            </p:nvSpPr>
            <p:spPr>
              <a:xfrm rot="5400000">
                <a:off x="3020419" y="2709361"/>
                <a:ext cx="1023307" cy="502702"/>
              </a:xfrm>
              <a:prstGeom prst="rect">
                <a:avLst/>
              </a:prstGeom>
              <a:noFill/>
            </p:spPr>
            <p:txBody>
              <a:bodyPr wrap="square" rtlCol="0">
                <a:spAutoFit/>
              </a:bodyPr>
              <a:lstStyle/>
              <a:p>
                <a:pPr algn="ctr"/>
                <a:r>
                  <a:rPr lang="en-US" sz="1600" dirty="0">
                    <a:latin typeface="CMU Bright Roman"/>
                    <a:cs typeface="CMU Bright Roman"/>
                  </a:rPr>
                  <a:t> x</a:t>
                </a:r>
                <a:r>
                  <a:rPr lang="en-US" sz="1600" i="1" baseline="-25000" dirty="0">
                    <a:latin typeface="CMU Bright Roman"/>
                    <a:cs typeface="CMU Bright Roman"/>
                  </a:rPr>
                  <a:t>3</a:t>
                </a:r>
                <a:r>
                  <a:rPr lang="en-US" sz="1600" i="1" dirty="0">
                    <a:latin typeface="CMU Bright Roman"/>
                    <a:cs typeface="CMU Bright Roman"/>
                  </a:rPr>
                  <a:t>     h</a:t>
                </a:r>
                <a:r>
                  <a:rPr lang="en-US" sz="1600" i="1" baseline="-25000" dirty="0">
                    <a:latin typeface="CMU Bright Roman"/>
                    <a:cs typeface="CMU Bright Roman"/>
                  </a:rPr>
                  <a:t>2</a:t>
                </a:r>
              </a:p>
              <a:p>
                <a:pPr algn="just"/>
                <a:endParaRPr lang="en-US" sz="1600" i="1" baseline="-25000" dirty="0">
                  <a:latin typeface="CMU Bright Roman"/>
                  <a:cs typeface="CMU Bright Roman"/>
                </a:endParaRPr>
              </a:p>
            </p:txBody>
          </p:sp>
        </p:grpSp>
        <p:sp>
          <p:nvSpPr>
            <p:cNvPr id="100" name="Rectangle 99"/>
            <p:cNvSpPr/>
            <p:nvPr/>
          </p:nvSpPr>
          <p:spPr>
            <a:xfrm>
              <a:off x="1089766" y="2576760"/>
              <a:ext cx="398953" cy="366300"/>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101" name="Straight Arrow Connector 100"/>
            <p:cNvCxnSpPr>
              <a:stCxn id="112" idx="0"/>
              <a:endCxn id="100" idx="2"/>
            </p:cNvCxnSpPr>
            <p:nvPr/>
          </p:nvCxnSpPr>
          <p:spPr>
            <a:xfrm flipV="1">
              <a:off x="1285852" y="2943060"/>
              <a:ext cx="3391" cy="30451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1036659" y="1306873"/>
              <a:ext cx="498388" cy="457597"/>
            </a:xfrm>
            <a:prstGeom prst="rect">
              <a:avLst/>
            </a:prstGeom>
            <a:solidFill>
              <a:srgbClr val="FFFF00">
                <a:alpha val="3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a:t>
              </a:r>
              <a:r>
                <a:rPr lang="en-US" baseline="-25000" dirty="0">
                  <a:solidFill>
                    <a:srgbClr val="000000"/>
                  </a:solidFill>
                  <a:latin typeface="CMU Bright Roman"/>
                  <a:cs typeface="CMU Bright Roman"/>
                </a:rPr>
                <a:t>3</a:t>
              </a:r>
            </a:p>
          </p:txBody>
        </p:sp>
        <p:sp>
          <p:nvSpPr>
            <p:cNvPr id="103" name="TextBox 102"/>
            <p:cNvSpPr txBox="1"/>
            <p:nvPr/>
          </p:nvSpPr>
          <p:spPr>
            <a:xfrm>
              <a:off x="1093320" y="1978815"/>
              <a:ext cx="393537" cy="338554"/>
            </a:xfrm>
            <a:prstGeom prst="rect">
              <a:avLst/>
            </a:prstGeom>
            <a:noFill/>
          </p:spPr>
          <p:txBody>
            <a:bodyPr wrap="none" rtlCol="0">
              <a:spAutoFit/>
            </a:bodyPr>
            <a:lstStyle/>
            <a:p>
              <a:pPr algn="ctr"/>
              <a:r>
                <a:rPr lang="en-US" sz="1600" i="1" dirty="0">
                  <a:latin typeface="CMU Bright Roman"/>
                  <a:cs typeface="CMU Bright Roman"/>
                </a:rPr>
                <a:t>y</a:t>
              </a:r>
              <a:r>
                <a:rPr lang="en-US" sz="1600" i="1" baseline="-25000" dirty="0">
                  <a:latin typeface="CMU Bright Roman"/>
                  <a:cs typeface="CMU Bright Roman"/>
                </a:rPr>
                <a:t>3</a:t>
              </a:r>
            </a:p>
          </p:txBody>
        </p:sp>
        <p:cxnSp>
          <p:nvCxnSpPr>
            <p:cNvPr id="104" name="Straight Arrow Connector 103"/>
            <p:cNvCxnSpPr>
              <a:stCxn id="103" idx="0"/>
              <a:endCxn id="102" idx="2"/>
            </p:cNvCxnSpPr>
            <p:nvPr/>
          </p:nvCxnSpPr>
          <p:spPr>
            <a:xfrm flipH="1" flipV="1">
              <a:off x="1285853" y="1764470"/>
              <a:ext cx="4236" cy="214345"/>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stCxn id="100" idx="0"/>
              <a:endCxn id="103" idx="2"/>
            </p:cNvCxnSpPr>
            <p:nvPr/>
          </p:nvCxnSpPr>
          <p:spPr>
            <a:xfrm flipV="1">
              <a:off x="1289243" y="2317369"/>
              <a:ext cx="846" cy="25939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17" name="Freeform 116"/>
          <p:cNvSpPr/>
          <p:nvPr/>
        </p:nvSpPr>
        <p:spPr>
          <a:xfrm>
            <a:off x="1430243" y="3476752"/>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2800144" y="3469806"/>
            <a:ext cx="1430243" cy="2670005"/>
          </a:xfrm>
          <a:custGeom>
            <a:avLst/>
            <a:gdLst>
              <a:gd name="connsiteX0" fmla="*/ 0 w 1430243"/>
              <a:gd name="connsiteY0" fmla="*/ 197287 h 2670005"/>
              <a:gd name="connsiteX1" fmla="*/ 332901 w 1430243"/>
              <a:gd name="connsiteY1" fmla="*/ 234274 h 2670005"/>
              <a:gd name="connsiteX2" fmla="*/ 678133 w 1430243"/>
              <a:gd name="connsiteY2" fmla="*/ 2539795 h 2670005"/>
              <a:gd name="connsiteX3" fmla="*/ 1430243 w 1430243"/>
              <a:gd name="connsiteY3" fmla="*/ 2379518 h 2670005"/>
            </a:gdLst>
            <a:ahLst/>
            <a:cxnLst>
              <a:cxn ang="0">
                <a:pos x="connsiteX0" y="connsiteY0"/>
              </a:cxn>
              <a:cxn ang="0">
                <a:pos x="connsiteX1" y="connsiteY1"/>
              </a:cxn>
              <a:cxn ang="0">
                <a:pos x="connsiteX2" y="connsiteY2"/>
              </a:cxn>
              <a:cxn ang="0">
                <a:pos x="connsiteX3" y="connsiteY3"/>
              </a:cxn>
            </a:cxnLst>
            <a:rect l="l" t="t" r="r" b="b"/>
            <a:pathLst>
              <a:path w="1430243" h="2670005">
                <a:moveTo>
                  <a:pt x="0" y="197287"/>
                </a:moveTo>
                <a:cubicBezTo>
                  <a:pt x="109939" y="20571"/>
                  <a:pt x="219879" y="-156144"/>
                  <a:pt x="332901" y="234274"/>
                </a:cubicBezTo>
                <a:cubicBezTo>
                  <a:pt x="445923" y="624692"/>
                  <a:pt x="495243" y="2182254"/>
                  <a:pt x="678133" y="2539795"/>
                </a:cubicBezTo>
                <a:cubicBezTo>
                  <a:pt x="861023" y="2897336"/>
                  <a:pt x="1309001" y="2408286"/>
                  <a:pt x="1430243" y="2379518"/>
                </a:cubicBezTo>
              </a:path>
            </a:pathLst>
          </a:custGeom>
          <a:ln>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23" name="Object 122"/>
          <p:cNvGraphicFramePr>
            <a:graphicFrameLocks noChangeAspect="1"/>
          </p:cNvGraphicFramePr>
          <p:nvPr/>
        </p:nvGraphicFramePr>
        <p:xfrm>
          <a:off x="5262563" y="2462213"/>
          <a:ext cx="2822575" cy="2311400"/>
        </p:xfrm>
        <a:graphic>
          <a:graphicData uri="http://schemas.openxmlformats.org/presentationml/2006/ole">
            <mc:AlternateContent xmlns:mc="http://schemas.openxmlformats.org/markup-compatibility/2006">
              <mc:Choice xmlns:v="urn:schemas-microsoft-com:vml" Requires="v">
                <p:oleObj spid="_x0000_s11342" name="Equation" r:id="rId7" imgW="1828800" imgH="1498600" progId="Equation.DSMT4">
                  <p:embed/>
                </p:oleObj>
              </mc:Choice>
              <mc:Fallback>
                <p:oleObj name="Equation" r:id="rId7" imgW="1828800" imgH="1498600" progId="Equation.DSMT4">
                  <p:embed/>
                  <p:pic>
                    <p:nvPicPr>
                      <p:cNvPr id="123" name="Object 122"/>
                      <p:cNvPicPr/>
                      <p:nvPr/>
                    </p:nvPicPr>
                    <p:blipFill>
                      <a:blip r:embed="rId8"/>
                      <a:stretch>
                        <a:fillRect/>
                      </a:stretch>
                    </p:blipFill>
                    <p:spPr>
                      <a:xfrm>
                        <a:off x="5262563" y="2462213"/>
                        <a:ext cx="2822575" cy="2311400"/>
                      </a:xfrm>
                      <a:prstGeom prst="rect">
                        <a:avLst/>
                      </a:prstGeom>
                    </p:spPr>
                  </p:pic>
                </p:oleObj>
              </mc:Fallback>
            </mc:AlternateContent>
          </a:graphicData>
        </a:graphic>
      </p:graphicFrame>
      <p:cxnSp>
        <p:nvCxnSpPr>
          <p:cNvPr id="8" name="Straight Connector 7"/>
          <p:cNvCxnSpPr>
            <a:stCxn id="49" idx="3"/>
            <a:endCxn id="86" idx="1"/>
          </p:cNvCxnSpPr>
          <p:nvPr/>
        </p:nvCxnSpPr>
        <p:spPr>
          <a:xfrm>
            <a:off x="1535047" y="1769923"/>
            <a:ext cx="874650" cy="1"/>
          </a:xfrm>
          <a:prstGeom prst="line">
            <a:avLst/>
          </a:prstGeom>
          <a:ln w="28575" cmpd="sng">
            <a:solidFill>
              <a:srgbClr val="FFFF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86" idx="3"/>
            <a:endCxn id="102" idx="1"/>
          </p:cNvCxnSpPr>
          <p:nvPr/>
        </p:nvCxnSpPr>
        <p:spPr>
          <a:xfrm flipV="1">
            <a:off x="2908085" y="1769923"/>
            <a:ext cx="836147" cy="1"/>
          </a:xfrm>
          <a:prstGeom prst="line">
            <a:avLst/>
          </a:prstGeom>
          <a:ln w="28575" cmpd="sng">
            <a:solidFill>
              <a:srgbClr val="FFFF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0" idx="3"/>
            <a:endCxn id="84" idx="1"/>
          </p:cNvCxnSpPr>
          <p:nvPr/>
        </p:nvCxnSpPr>
        <p:spPr>
          <a:xfrm>
            <a:off x="1488719" y="2994161"/>
            <a:ext cx="974085" cy="1"/>
          </a:xfrm>
          <a:prstGeom prst="line">
            <a:avLst/>
          </a:prstGeom>
          <a:ln w="28575" cmpd="sng">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84" idx="3"/>
            <a:endCxn id="100" idx="1"/>
          </p:cNvCxnSpPr>
          <p:nvPr/>
        </p:nvCxnSpPr>
        <p:spPr>
          <a:xfrm flipV="1">
            <a:off x="2861757" y="2994161"/>
            <a:ext cx="935582" cy="1"/>
          </a:xfrm>
          <a:prstGeom prst="line">
            <a:avLst/>
          </a:prstGeom>
          <a:ln w="28575" cmpd="sng">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32" idx="2"/>
            <a:endCxn id="90" idx="0"/>
          </p:cNvCxnSpPr>
          <p:nvPr/>
        </p:nvCxnSpPr>
        <p:spPr>
          <a:xfrm>
            <a:off x="1783771" y="4739585"/>
            <a:ext cx="349732" cy="1"/>
          </a:xfrm>
          <a:prstGeom prst="line">
            <a:avLst/>
          </a:prstGeom>
          <a:ln w="28575" cmpd="sng">
            <a:solidFill>
              <a:schemeClr val="accent3"/>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90" idx="2"/>
            <a:endCxn id="106" idx="0"/>
          </p:cNvCxnSpPr>
          <p:nvPr/>
        </p:nvCxnSpPr>
        <p:spPr>
          <a:xfrm flipV="1">
            <a:off x="3156809" y="4739585"/>
            <a:ext cx="311229" cy="1"/>
          </a:xfrm>
          <a:prstGeom prst="line">
            <a:avLst/>
          </a:prstGeom>
          <a:ln w="28575" cmpd="sng">
            <a:solidFill>
              <a:schemeClr val="accent3"/>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262563" y="5528075"/>
            <a:ext cx="642570" cy="0"/>
          </a:xfrm>
          <a:prstGeom prst="line">
            <a:avLst/>
          </a:prstGeom>
          <a:ln w="28575" cmpd="sng">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915988" y="5321697"/>
            <a:ext cx="2548125" cy="369332"/>
          </a:xfrm>
          <a:prstGeom prst="rect">
            <a:avLst/>
          </a:prstGeom>
          <a:noFill/>
        </p:spPr>
        <p:txBody>
          <a:bodyPr wrap="none" rtlCol="0">
            <a:spAutoFit/>
          </a:bodyPr>
          <a:lstStyle/>
          <a:p>
            <a:r>
              <a:rPr lang="en-US" dirty="0">
                <a:latin typeface="CMU Bright Roman"/>
                <a:cs typeface="CMU Bright Roman"/>
              </a:rPr>
              <a:t>indicates shared weights</a:t>
            </a:r>
          </a:p>
        </p:txBody>
      </p:sp>
      <p:sp>
        <p:nvSpPr>
          <p:cNvPr id="4" name="Rectangle 3">
            <a:extLst>
              <a:ext uri="{FF2B5EF4-FFF2-40B4-BE49-F238E27FC236}">
                <a16:creationId xmlns:a16="http://schemas.microsoft.com/office/drawing/2014/main" id="{A70ADA3E-E320-354E-9DDF-A7A952D62B16}"/>
              </a:ext>
            </a:extLst>
          </p:cNvPr>
          <p:cNvSpPr/>
          <p:nvPr/>
        </p:nvSpPr>
        <p:spPr>
          <a:xfrm>
            <a:off x="5143499" y="5748548"/>
            <a:ext cx="3557712" cy="738664"/>
          </a:xfrm>
          <a:prstGeom prst="rect">
            <a:avLst/>
          </a:prstGeom>
        </p:spPr>
        <p:txBody>
          <a:bodyPr wrap="square">
            <a:spAutoFit/>
          </a:bodyPr>
          <a:lstStyle/>
          <a:p>
            <a:r>
              <a:rPr lang="en-US" sz="1400" dirty="0">
                <a:latin typeface="CMU Bright Roman"/>
                <a:cs typeface="CMU Bright Roman"/>
              </a:rPr>
              <a:t>Essentially, copies of the RNN cell are made over time (unrolling/unfolding), with different inputs at different time steps</a:t>
            </a:r>
          </a:p>
        </p:txBody>
      </p:sp>
    </p:spTree>
    <p:extLst>
      <p:ext uri="{BB962C8B-B14F-4D97-AF65-F5344CB8AC3E}">
        <p14:creationId xmlns:p14="http://schemas.microsoft.com/office/powerpoint/2010/main" val="1979814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
        <p:nvSpPr>
          <p:cNvPr id="33" name="Content Placeholder 2"/>
          <p:cNvSpPr>
            <a:spLocks noGrp="1"/>
          </p:cNvSpPr>
          <p:nvPr>
            <p:ph idx="1"/>
          </p:nvPr>
        </p:nvSpPr>
        <p:spPr>
          <a:xfrm>
            <a:off x="457200" y="1600200"/>
            <a:ext cx="8229600" cy="4809986"/>
          </a:xfrm>
        </p:spPr>
        <p:txBody>
          <a:bodyPr>
            <a:normAutofit/>
          </a:bodyPr>
          <a:lstStyle/>
          <a:p>
            <a:r>
              <a:rPr lang="en-US" sz="2400" dirty="0">
                <a:latin typeface="CMU Bright Roman"/>
                <a:cs typeface="CMU Bright Roman"/>
              </a:rPr>
              <a:t>Classify a </a:t>
            </a:r>
            <a:br>
              <a:rPr lang="en-US" sz="2400" dirty="0">
                <a:latin typeface="CMU Bright Roman"/>
                <a:cs typeface="CMU Bright Roman"/>
              </a:rPr>
            </a:br>
            <a:r>
              <a:rPr lang="en-US" sz="2400" dirty="0">
                <a:latin typeface="CMU Bright Roman"/>
                <a:cs typeface="CMU Bright Roman"/>
              </a:rPr>
              <a:t>restaurant review from Yelp! OR</a:t>
            </a:r>
            <a:br>
              <a:rPr lang="en-US" sz="2400" dirty="0">
                <a:latin typeface="CMU Bright Roman"/>
                <a:cs typeface="CMU Bright Roman"/>
              </a:rPr>
            </a:br>
            <a:r>
              <a:rPr lang="en-US" sz="2400" dirty="0">
                <a:latin typeface="CMU Bright Roman"/>
                <a:cs typeface="CMU Bright Roman"/>
              </a:rPr>
              <a:t>movie review from IMDB OR</a:t>
            </a:r>
            <a:br>
              <a:rPr lang="en-US" sz="2400" dirty="0">
                <a:latin typeface="CMU Bright Roman"/>
                <a:cs typeface="CMU Bright Roman"/>
              </a:rPr>
            </a:br>
            <a:r>
              <a:rPr lang="en-US" sz="2400" dirty="0">
                <a:latin typeface="CMU Bright Roman"/>
                <a:cs typeface="CMU Bright Roman"/>
              </a:rPr>
              <a:t>…</a:t>
            </a:r>
            <a:br>
              <a:rPr lang="en-US" sz="2400" dirty="0">
                <a:latin typeface="CMU Bright Roman"/>
                <a:cs typeface="CMU Bright Roman"/>
              </a:rPr>
            </a:br>
            <a:r>
              <a:rPr lang="en-US" sz="2400" dirty="0">
                <a:latin typeface="CMU Bright Roman"/>
                <a:cs typeface="CMU Bright Roman"/>
              </a:rPr>
              <a:t>as positive or negative</a:t>
            </a:r>
          </a:p>
          <a:p>
            <a:pPr marL="0" indent="0">
              <a:buNone/>
            </a:pPr>
            <a:endParaRPr lang="en-US" sz="2400" dirty="0">
              <a:latin typeface="CMU Bright Roman"/>
              <a:cs typeface="CMU Bright Roman"/>
            </a:endParaRPr>
          </a:p>
          <a:p>
            <a:r>
              <a:rPr lang="en-US" sz="2400" dirty="0">
                <a:latin typeface="CMU Bright SemiBold"/>
                <a:cs typeface="CMU Bright SemiBold"/>
              </a:rPr>
              <a:t>Inputs:</a:t>
            </a:r>
            <a:r>
              <a:rPr lang="en-US" sz="2400" dirty="0">
                <a:latin typeface="CMU Bright Roman"/>
                <a:cs typeface="CMU Bright Roman"/>
              </a:rPr>
              <a:t> Multiple words, one or more sentences</a:t>
            </a:r>
          </a:p>
          <a:p>
            <a:r>
              <a:rPr lang="en-US" sz="2400" dirty="0">
                <a:latin typeface="CMU Bright SemiBold"/>
                <a:cs typeface="CMU Bright SemiBold"/>
              </a:rPr>
              <a:t>Outputs:</a:t>
            </a:r>
            <a:r>
              <a:rPr lang="en-US" sz="2400" dirty="0">
                <a:latin typeface="CMU Bright Roman"/>
                <a:cs typeface="CMU Bright Roman"/>
              </a:rPr>
              <a:t> Positive / Negative classification</a:t>
            </a:r>
          </a:p>
          <a:p>
            <a:endParaRPr lang="en-US" sz="2400" dirty="0">
              <a:latin typeface="CMU Bright Roman"/>
              <a:cs typeface="CMU Bright Roman"/>
            </a:endParaRPr>
          </a:p>
          <a:p>
            <a:r>
              <a:rPr lang="en-US" sz="2400" dirty="0">
                <a:latin typeface="CMU Bright Roman"/>
                <a:cs typeface="CMU Bright Roman"/>
              </a:rPr>
              <a:t>“The food was really good”</a:t>
            </a:r>
          </a:p>
          <a:p>
            <a:r>
              <a:rPr lang="en-US" sz="2400" dirty="0">
                <a:latin typeface="CMU Bright Roman"/>
                <a:cs typeface="CMU Bright Roman"/>
              </a:rPr>
              <a:t>“The chicken crossed the road because it was uncooked”</a:t>
            </a:r>
          </a:p>
        </p:txBody>
      </p:sp>
    </p:spTree>
    <p:extLst>
      <p:ext uri="{BB962C8B-B14F-4D97-AF65-F5344CB8AC3E}">
        <p14:creationId xmlns:p14="http://schemas.microsoft.com/office/powerpoint/2010/main" val="105575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cxnSp>
        <p:nvCxnSpPr>
          <p:cNvPr id="13" name="Straight Arrow Connector 12"/>
          <p:cNvCxnSpPr>
            <a:stCxn id="98" idx="3"/>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Tree>
    <p:extLst>
      <p:ext uri="{BB962C8B-B14F-4D97-AF65-F5344CB8AC3E}">
        <p14:creationId xmlns:p14="http://schemas.microsoft.com/office/powerpoint/2010/main" val="3003876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Tree>
    <p:extLst>
      <p:ext uri="{BB962C8B-B14F-4D97-AF65-F5344CB8AC3E}">
        <p14:creationId xmlns:p14="http://schemas.microsoft.com/office/powerpoint/2010/main" val="2318183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493948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28454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23411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745391" y="34377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23" idx="0"/>
          </p:cNvCxnSpPr>
          <p:nvPr/>
        </p:nvCxnSpPr>
        <p:spPr>
          <a:xfrm flipV="1">
            <a:off x="775737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Tree>
    <p:extLst>
      <p:ext uri="{BB962C8B-B14F-4D97-AF65-F5344CB8AC3E}">
        <p14:creationId xmlns:p14="http://schemas.microsoft.com/office/powerpoint/2010/main" val="2463744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493948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28454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23411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745391" y="34377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007970" y="2645764"/>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33" name="Straight Arrow Connector 32"/>
          <p:cNvCxnSpPr>
            <a:stCxn id="23" idx="0"/>
            <a:endCxn id="32" idx="2"/>
          </p:cNvCxnSpPr>
          <p:nvPr/>
        </p:nvCxnSpPr>
        <p:spPr>
          <a:xfrm flipV="1">
            <a:off x="775737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grpSp>
        <p:nvGrpSpPr>
          <p:cNvPr id="29" name="Group 28"/>
          <p:cNvGrpSpPr/>
          <p:nvPr/>
        </p:nvGrpSpPr>
        <p:grpSpPr>
          <a:xfrm>
            <a:off x="7179387" y="2004478"/>
            <a:ext cx="1158706" cy="535363"/>
            <a:chOff x="7179387" y="2004478"/>
            <a:chExt cx="1158706" cy="535363"/>
          </a:xfrm>
        </p:grpSpPr>
        <p:pic>
          <p:nvPicPr>
            <p:cNvPr id="30" name="Picture 29"/>
            <p:cNvPicPr>
              <a:picLocks noChangeAspect="1"/>
            </p:cNvPicPr>
            <p:nvPr/>
          </p:nvPicPr>
          <p:blipFill>
            <a:blip r:embed="rId3"/>
            <a:stretch>
              <a:fillRect/>
            </a:stretch>
          </p:blipFill>
          <p:spPr>
            <a:xfrm>
              <a:off x="7179387" y="2007218"/>
              <a:ext cx="532623" cy="532623"/>
            </a:xfrm>
            <a:prstGeom prst="rect">
              <a:avLst/>
            </a:prstGeom>
          </p:spPr>
        </p:pic>
        <p:pic>
          <p:nvPicPr>
            <p:cNvPr id="31" name="Picture 30"/>
            <p:cNvPicPr>
              <a:picLocks noChangeAspect="1"/>
            </p:cNvPicPr>
            <p:nvPr/>
          </p:nvPicPr>
          <p:blipFill>
            <a:blip r:embed="rId4"/>
            <a:stretch>
              <a:fillRect/>
            </a:stretch>
          </p:blipFill>
          <p:spPr>
            <a:xfrm>
              <a:off x="7802730" y="2004478"/>
              <a:ext cx="535363" cy="535363"/>
            </a:xfrm>
            <a:prstGeom prst="rect">
              <a:avLst/>
            </a:prstGeom>
          </p:spPr>
        </p:pic>
      </p:grpSp>
    </p:spTree>
    <p:extLst>
      <p:ext uri="{BB962C8B-B14F-4D97-AF65-F5344CB8AC3E}">
        <p14:creationId xmlns:p14="http://schemas.microsoft.com/office/powerpoint/2010/main" val="4043465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493948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493948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28454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2388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29637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01193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46921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493948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24057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28454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23411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745391" y="34377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007970" y="2645764"/>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33" name="Straight Arrow Connector 32"/>
          <p:cNvCxnSpPr>
            <a:stCxn id="23" idx="0"/>
            <a:endCxn id="32" idx="2"/>
          </p:cNvCxnSpPr>
          <p:nvPr/>
        </p:nvCxnSpPr>
        <p:spPr>
          <a:xfrm flipV="1">
            <a:off x="775737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cxnSp>
        <p:nvCxnSpPr>
          <p:cNvPr id="29" name="Straight Arrow Connector 28"/>
          <p:cNvCxnSpPr/>
          <p:nvPr/>
        </p:nvCxnSpPr>
        <p:spPr>
          <a:xfrm flipV="1">
            <a:off x="3627550"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1380588" y="3244623"/>
            <a:ext cx="1" cy="7673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877224" y="2629380"/>
            <a:ext cx="1498802" cy="598859"/>
          </a:xfrm>
          <a:prstGeom prst="rect">
            <a:avLst/>
          </a:prstGeom>
          <a:solidFill>
            <a:schemeClr val="accent4">
              <a:lumMod val="75000"/>
              <a:alpha val="33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Ignore</a:t>
            </a:r>
          </a:p>
        </p:txBody>
      </p:sp>
      <p:sp>
        <p:nvSpPr>
          <p:cNvPr id="34" name="Rectangle 33"/>
          <p:cNvSpPr/>
          <p:nvPr/>
        </p:nvSpPr>
        <p:spPr>
          <a:xfrm>
            <a:off x="631188" y="2645764"/>
            <a:ext cx="1498802" cy="598859"/>
          </a:xfrm>
          <a:prstGeom prst="rect">
            <a:avLst/>
          </a:prstGeom>
          <a:solidFill>
            <a:schemeClr val="accent4">
              <a:lumMod val="75000"/>
              <a:alpha val="33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Ignore</a:t>
            </a:r>
          </a:p>
        </p:txBody>
      </p:sp>
      <p:sp>
        <p:nvSpPr>
          <p:cNvPr id="35" name="TextBox 34"/>
          <p:cNvSpPr txBox="1"/>
          <p:nvPr/>
        </p:nvSpPr>
        <p:spPr>
          <a:xfrm>
            <a:off x="1357294" y="345076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36" name="TextBox 35"/>
          <p:cNvSpPr txBox="1"/>
          <p:nvPr/>
        </p:nvSpPr>
        <p:spPr>
          <a:xfrm>
            <a:off x="3604871" y="344113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grpSp>
        <p:nvGrpSpPr>
          <p:cNvPr id="5" name="Group 4"/>
          <p:cNvGrpSpPr/>
          <p:nvPr/>
        </p:nvGrpSpPr>
        <p:grpSpPr>
          <a:xfrm>
            <a:off x="7179387" y="2004478"/>
            <a:ext cx="1158706" cy="535363"/>
            <a:chOff x="7179387" y="2004478"/>
            <a:chExt cx="1158706" cy="535363"/>
          </a:xfrm>
        </p:grpSpPr>
        <p:pic>
          <p:nvPicPr>
            <p:cNvPr id="3" name="Picture 2"/>
            <p:cNvPicPr>
              <a:picLocks noChangeAspect="1"/>
            </p:cNvPicPr>
            <p:nvPr/>
          </p:nvPicPr>
          <p:blipFill>
            <a:blip r:embed="rId3"/>
            <a:stretch>
              <a:fillRect/>
            </a:stretch>
          </p:blipFill>
          <p:spPr>
            <a:xfrm>
              <a:off x="7179387" y="2007218"/>
              <a:ext cx="532623" cy="532623"/>
            </a:xfrm>
            <a:prstGeom prst="rect">
              <a:avLst/>
            </a:prstGeom>
          </p:spPr>
        </p:pic>
        <p:pic>
          <p:nvPicPr>
            <p:cNvPr id="4" name="Picture 3"/>
            <p:cNvPicPr>
              <a:picLocks noChangeAspect="1"/>
            </p:cNvPicPr>
            <p:nvPr/>
          </p:nvPicPr>
          <p:blipFill>
            <a:blip r:embed="rId4"/>
            <a:stretch>
              <a:fillRect/>
            </a:stretch>
          </p:blipFill>
          <p:spPr>
            <a:xfrm>
              <a:off x="7802730" y="2004478"/>
              <a:ext cx="535363" cy="535363"/>
            </a:xfrm>
            <a:prstGeom prst="rect">
              <a:avLst/>
            </a:prstGeom>
          </p:spPr>
        </p:pic>
      </p:grpSp>
    </p:spTree>
    <p:extLst>
      <p:ext uri="{BB962C8B-B14F-4D97-AF65-F5344CB8AC3E}">
        <p14:creationId xmlns:p14="http://schemas.microsoft.com/office/powerpoint/2010/main" val="3221180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525700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525700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60206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5563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61389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525700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60206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55163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64882" y="2992264"/>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h = Sum(…)</a:t>
            </a:r>
          </a:p>
        </p:txBody>
      </p:sp>
      <p:cxnSp>
        <p:nvCxnSpPr>
          <p:cNvPr id="30" name="Straight Arrow Connector 29"/>
          <p:cNvCxnSpPr>
            <a:stCxn id="98" idx="0"/>
            <a:endCxn id="29" idx="2"/>
          </p:cNvCxnSpPr>
          <p:nvPr/>
        </p:nvCxnSpPr>
        <p:spPr>
          <a:xfrm flipV="1">
            <a:off x="1380589" y="3449544"/>
            <a:ext cx="3133694"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0"/>
            <a:endCxn id="29" idx="2"/>
          </p:cNvCxnSpPr>
          <p:nvPr/>
        </p:nvCxnSpPr>
        <p:spPr>
          <a:xfrm flipV="1">
            <a:off x="3627551" y="3449544"/>
            <a:ext cx="886732"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9" idx="2"/>
          </p:cNvCxnSpPr>
          <p:nvPr/>
        </p:nvCxnSpPr>
        <p:spPr>
          <a:xfrm flipH="1" flipV="1">
            <a:off x="4514283" y="3449544"/>
            <a:ext cx="3243088"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366596" y="354711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38" name="TextBox 37"/>
          <p:cNvSpPr txBox="1"/>
          <p:nvPr/>
        </p:nvSpPr>
        <p:spPr>
          <a:xfrm>
            <a:off x="3970101" y="3806688"/>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39" name="TextBox 38"/>
          <p:cNvSpPr txBox="1"/>
          <p:nvPr/>
        </p:nvSpPr>
        <p:spPr>
          <a:xfrm>
            <a:off x="6232069" y="35471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2" name="Rectangle 1"/>
          <p:cNvSpPr/>
          <p:nvPr/>
        </p:nvSpPr>
        <p:spPr>
          <a:xfrm>
            <a:off x="494111" y="159189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
        <p:nvSpPr>
          <p:cNvPr id="3" name="TextBox 2"/>
          <p:cNvSpPr txBox="1"/>
          <p:nvPr/>
        </p:nvSpPr>
        <p:spPr>
          <a:xfrm>
            <a:off x="494111" y="6414694"/>
            <a:ext cx="4380688" cy="369332"/>
          </a:xfrm>
          <a:prstGeom prst="rect">
            <a:avLst/>
          </a:prstGeom>
          <a:noFill/>
        </p:spPr>
        <p:txBody>
          <a:bodyPr wrap="none" rtlCol="0">
            <a:spAutoFit/>
          </a:bodyPr>
          <a:lstStyle/>
          <a:p>
            <a:r>
              <a:rPr lang="en-US" dirty="0">
                <a:latin typeface="CMU Bright Roman"/>
                <a:cs typeface="CMU Bright Roman"/>
                <a:hlinkClick r:id="rId3"/>
              </a:rPr>
              <a:t>http://deeplearning.net/tutorial/lstm.html</a:t>
            </a:r>
            <a:r>
              <a:rPr lang="en-US" dirty="0">
                <a:latin typeface="CMU Bright Roman"/>
                <a:cs typeface="CMU Bright Roman"/>
              </a:rPr>
              <a:t> </a:t>
            </a:r>
          </a:p>
        </p:txBody>
      </p:sp>
    </p:spTree>
    <p:extLst>
      <p:ext uri="{BB962C8B-B14F-4D97-AF65-F5344CB8AC3E}">
        <p14:creationId xmlns:p14="http://schemas.microsoft.com/office/powerpoint/2010/main" val="1458755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endCxn id="98" idx="2"/>
          </p:cNvCxnSpPr>
          <p:nvPr/>
        </p:nvCxnSpPr>
        <p:spPr>
          <a:xfrm flipV="1">
            <a:off x="1380589"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58699" y="5257008"/>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10" name="Rectangle 9"/>
          <p:cNvSpPr/>
          <p:nvPr/>
        </p:nvSpPr>
        <p:spPr>
          <a:xfrm>
            <a:off x="2878150"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 name="Straight Arrow Connector 10"/>
          <p:cNvCxnSpPr>
            <a:endCxn id="10" idx="2"/>
          </p:cNvCxnSpPr>
          <p:nvPr/>
        </p:nvCxnSpPr>
        <p:spPr>
          <a:xfrm flipV="1">
            <a:off x="3627551"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285001" y="5257008"/>
            <a:ext cx="685101" cy="369332"/>
          </a:xfrm>
          <a:prstGeom prst="rect">
            <a:avLst/>
          </a:prstGeom>
          <a:noFill/>
        </p:spPr>
        <p:txBody>
          <a:bodyPr wrap="none" rtlCol="0">
            <a:spAutoFit/>
          </a:bodyPr>
          <a:lstStyle/>
          <a:p>
            <a:pPr algn="ctr"/>
            <a:r>
              <a:rPr lang="en-US" dirty="0">
                <a:latin typeface="CMU Bright Oblique"/>
                <a:cs typeface="CMU Bright Oblique"/>
              </a:rPr>
              <a:t>food</a:t>
            </a:r>
          </a:p>
        </p:txBody>
      </p:sp>
      <p:cxnSp>
        <p:nvCxnSpPr>
          <p:cNvPr id="13" name="Straight Arrow Connector 12"/>
          <p:cNvCxnSpPr>
            <a:stCxn id="98" idx="3"/>
            <a:endCxn id="10" idx="1"/>
          </p:cNvCxnSpPr>
          <p:nvPr/>
        </p:nvCxnSpPr>
        <p:spPr>
          <a:xfrm>
            <a:off x="2129990"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273485" y="460206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19" name="Straight Arrow Connector 18"/>
          <p:cNvCxnSpPr/>
          <p:nvPr/>
        </p:nvCxnSpPr>
        <p:spPr>
          <a:xfrm>
            <a:off x="4376952" y="45563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514283" y="461389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3" name="Rectangle 22"/>
          <p:cNvSpPr/>
          <p:nvPr/>
        </p:nvSpPr>
        <p:spPr>
          <a:xfrm>
            <a:off x="7007969" y="432945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24" name="Straight Arrow Connector 23"/>
          <p:cNvCxnSpPr>
            <a:endCxn id="23" idx="2"/>
          </p:cNvCxnSpPr>
          <p:nvPr/>
        </p:nvCxnSpPr>
        <p:spPr>
          <a:xfrm flipV="1">
            <a:off x="7757370" y="4786735"/>
            <a:ext cx="0" cy="43796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392199" y="5257008"/>
            <a:ext cx="730344" cy="369332"/>
          </a:xfrm>
          <a:prstGeom prst="rect">
            <a:avLst/>
          </a:prstGeom>
          <a:noFill/>
        </p:spPr>
        <p:txBody>
          <a:bodyPr wrap="none" rtlCol="0">
            <a:spAutoFit/>
          </a:bodyPr>
          <a:lstStyle/>
          <a:p>
            <a:pPr algn="ctr"/>
            <a:r>
              <a:rPr lang="en-US" dirty="0">
                <a:latin typeface="CMU Bright Oblique"/>
                <a:cs typeface="CMU Bright Oblique"/>
              </a:rPr>
              <a:t>good</a:t>
            </a:r>
          </a:p>
        </p:txBody>
      </p:sp>
      <p:cxnSp>
        <p:nvCxnSpPr>
          <p:cNvPr id="26" name="Straight Arrow Connector 25"/>
          <p:cNvCxnSpPr>
            <a:endCxn id="23" idx="1"/>
          </p:cNvCxnSpPr>
          <p:nvPr/>
        </p:nvCxnSpPr>
        <p:spPr>
          <a:xfrm>
            <a:off x="6259809" y="455809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336595" y="4602069"/>
            <a:ext cx="575213"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n-1</a:t>
            </a:r>
            <a:endParaRPr lang="en-US" dirty="0">
              <a:latin typeface="CMU Bright Oblique"/>
              <a:cs typeface="CMU Bright Oblique"/>
            </a:endParaRPr>
          </a:p>
        </p:txBody>
      </p:sp>
      <p:cxnSp>
        <p:nvCxnSpPr>
          <p:cNvPr id="28" name="Straight Arrow Connector 27"/>
          <p:cNvCxnSpPr/>
          <p:nvPr/>
        </p:nvCxnSpPr>
        <p:spPr>
          <a:xfrm>
            <a:off x="5277512" y="4551630"/>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64882" y="2992264"/>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h = Sum(…)</a:t>
            </a:r>
          </a:p>
        </p:txBody>
      </p:sp>
      <p:cxnSp>
        <p:nvCxnSpPr>
          <p:cNvPr id="30" name="Straight Arrow Connector 29"/>
          <p:cNvCxnSpPr>
            <a:stCxn id="98" idx="0"/>
            <a:endCxn id="29" idx="2"/>
          </p:cNvCxnSpPr>
          <p:nvPr/>
        </p:nvCxnSpPr>
        <p:spPr>
          <a:xfrm flipV="1">
            <a:off x="1380589" y="3449544"/>
            <a:ext cx="3133694"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0" idx="0"/>
            <a:endCxn id="29" idx="2"/>
          </p:cNvCxnSpPr>
          <p:nvPr/>
        </p:nvCxnSpPr>
        <p:spPr>
          <a:xfrm flipV="1">
            <a:off x="3627551" y="3449544"/>
            <a:ext cx="886732"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9" idx="2"/>
          </p:cNvCxnSpPr>
          <p:nvPr/>
        </p:nvCxnSpPr>
        <p:spPr>
          <a:xfrm flipH="1" flipV="1">
            <a:off x="4514283" y="3449544"/>
            <a:ext cx="3243088" cy="879911"/>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366596" y="3547116"/>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sp>
        <p:nvSpPr>
          <p:cNvPr id="38" name="TextBox 37"/>
          <p:cNvSpPr txBox="1"/>
          <p:nvPr/>
        </p:nvSpPr>
        <p:spPr>
          <a:xfrm>
            <a:off x="3970101" y="3806688"/>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39" name="TextBox 38"/>
          <p:cNvSpPr txBox="1"/>
          <p:nvPr/>
        </p:nvSpPr>
        <p:spPr>
          <a:xfrm>
            <a:off x="6232069" y="3547116"/>
            <a:ext cx="440563" cy="369332"/>
          </a:xfrm>
          <a:prstGeom prst="rect">
            <a:avLst/>
          </a:prstGeom>
          <a:noFill/>
        </p:spPr>
        <p:txBody>
          <a:bodyPr wrap="none" rtlCol="0">
            <a:spAutoFit/>
          </a:bodyPr>
          <a:lstStyle/>
          <a:p>
            <a:pPr algn="ctr"/>
            <a:r>
              <a:rPr lang="en-US" dirty="0" err="1">
                <a:latin typeface="CMU Bright Oblique"/>
                <a:cs typeface="CMU Bright Oblique"/>
              </a:rPr>
              <a:t>h</a:t>
            </a:r>
            <a:r>
              <a:rPr lang="en-US" baseline="-25000" dirty="0" err="1">
                <a:latin typeface="CMU Bright Oblique"/>
                <a:cs typeface="CMU Bright Oblique"/>
              </a:rPr>
              <a:t>n</a:t>
            </a:r>
            <a:endParaRPr lang="en-US" dirty="0">
              <a:latin typeface="CMU Bright Oblique"/>
              <a:cs typeface="CMU Bright Oblique"/>
            </a:endParaRPr>
          </a:p>
        </p:txBody>
      </p:sp>
      <p:sp>
        <p:nvSpPr>
          <p:cNvPr id="40" name="Rectangle 39"/>
          <p:cNvSpPr/>
          <p:nvPr/>
        </p:nvSpPr>
        <p:spPr>
          <a:xfrm>
            <a:off x="3764882" y="1921171"/>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41" name="Straight Arrow Connector 40"/>
          <p:cNvCxnSpPr>
            <a:stCxn id="29" idx="0"/>
            <a:endCxn id="40" idx="2"/>
          </p:cNvCxnSpPr>
          <p:nvPr/>
        </p:nvCxnSpPr>
        <p:spPr>
          <a:xfrm flipV="1">
            <a:off x="4514283" y="2520030"/>
            <a:ext cx="0" cy="47223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59189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Sentiment Classification</a:t>
            </a:r>
          </a:p>
        </p:txBody>
      </p:sp>
      <p:sp>
        <p:nvSpPr>
          <p:cNvPr id="3" name="TextBox 2"/>
          <p:cNvSpPr txBox="1"/>
          <p:nvPr/>
        </p:nvSpPr>
        <p:spPr>
          <a:xfrm>
            <a:off x="494111" y="6414694"/>
            <a:ext cx="4380688" cy="369332"/>
          </a:xfrm>
          <a:prstGeom prst="rect">
            <a:avLst/>
          </a:prstGeom>
          <a:noFill/>
        </p:spPr>
        <p:txBody>
          <a:bodyPr wrap="none" rtlCol="0">
            <a:spAutoFit/>
          </a:bodyPr>
          <a:lstStyle/>
          <a:p>
            <a:r>
              <a:rPr lang="en-US" dirty="0">
                <a:latin typeface="CMU Bright Roman"/>
                <a:cs typeface="CMU Bright Roman"/>
                <a:hlinkClick r:id="rId3"/>
              </a:rPr>
              <a:t>http://deeplearning.net/tutorial/lstm.html</a:t>
            </a:r>
            <a:r>
              <a:rPr lang="en-US" dirty="0">
                <a:latin typeface="CMU Bright Roman"/>
                <a:cs typeface="CMU Bright Roman"/>
              </a:rPr>
              <a:t> </a:t>
            </a:r>
          </a:p>
        </p:txBody>
      </p:sp>
      <p:grpSp>
        <p:nvGrpSpPr>
          <p:cNvPr id="33" name="Group 32"/>
          <p:cNvGrpSpPr/>
          <p:nvPr/>
        </p:nvGrpSpPr>
        <p:grpSpPr>
          <a:xfrm>
            <a:off x="3934930" y="1324211"/>
            <a:ext cx="1158706" cy="535363"/>
            <a:chOff x="7179387" y="2004478"/>
            <a:chExt cx="1158706" cy="535363"/>
          </a:xfrm>
        </p:grpSpPr>
        <p:pic>
          <p:nvPicPr>
            <p:cNvPr id="35" name="Picture 34"/>
            <p:cNvPicPr>
              <a:picLocks noChangeAspect="1"/>
            </p:cNvPicPr>
            <p:nvPr/>
          </p:nvPicPr>
          <p:blipFill>
            <a:blip r:embed="rId4"/>
            <a:stretch>
              <a:fillRect/>
            </a:stretch>
          </p:blipFill>
          <p:spPr>
            <a:xfrm>
              <a:off x="7179387" y="2007218"/>
              <a:ext cx="532623" cy="532623"/>
            </a:xfrm>
            <a:prstGeom prst="rect">
              <a:avLst/>
            </a:prstGeom>
          </p:spPr>
        </p:pic>
        <p:pic>
          <p:nvPicPr>
            <p:cNvPr id="36" name="Picture 35"/>
            <p:cNvPicPr>
              <a:picLocks noChangeAspect="1"/>
            </p:cNvPicPr>
            <p:nvPr/>
          </p:nvPicPr>
          <p:blipFill>
            <a:blip r:embed="rId5"/>
            <a:stretch>
              <a:fillRect/>
            </a:stretch>
          </p:blipFill>
          <p:spPr>
            <a:xfrm>
              <a:off x="7802730" y="2004478"/>
              <a:ext cx="535363" cy="535363"/>
            </a:xfrm>
            <a:prstGeom prst="rect">
              <a:avLst/>
            </a:prstGeom>
          </p:spPr>
        </p:pic>
      </p:grpSp>
    </p:spTree>
    <p:extLst>
      <p:ext uri="{BB962C8B-B14F-4D97-AF65-F5344CB8AC3E}">
        <p14:creationId xmlns:p14="http://schemas.microsoft.com/office/powerpoint/2010/main" val="25538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A264-EB10-B14C-B54B-D8B592F5BAF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844A6FA-664C-084F-A81D-46F40DC767B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162C5D08-2F6C-314D-941F-2304B4500B40}"/>
              </a:ext>
            </a:extLst>
          </p:cNvPr>
          <p:cNvSpPr>
            <a:spLocks noGrp="1"/>
          </p:cNvSpPr>
          <p:nvPr>
            <p:ph type="sldNum" sz="quarter" idx="12"/>
          </p:nvPr>
        </p:nvSpPr>
        <p:spPr/>
        <p:txBody>
          <a:bodyPr/>
          <a:lstStyle/>
          <a:p>
            <a:fld id="{9E7F3095-738A-4790-83C5-52C005F4D7A2}" type="slidenum">
              <a:rPr lang="en-CA" smtClean="0"/>
              <a:t>7</a:t>
            </a:fld>
            <a:endParaRPr lang="en-CA"/>
          </a:p>
        </p:txBody>
      </p:sp>
      <p:pic>
        <p:nvPicPr>
          <p:cNvPr id="6" name="slide.url=https://www.polleverywhere.com/multiple_choice_polls/Nvzwtf86vY1pu4z3EKwAp">
            <a:extLst>
              <a:ext uri="{FF2B5EF4-FFF2-40B4-BE49-F238E27FC236}">
                <a16:creationId xmlns:a16="http://schemas.microsoft.com/office/drawing/2014/main" id="{F9A04CEE-AAB7-2E40-9CF8-DEB3860A741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171047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sp>
        <p:nvSpPr>
          <p:cNvPr id="33" name="Content Placeholder 2"/>
          <p:cNvSpPr>
            <a:spLocks noGrp="1"/>
          </p:cNvSpPr>
          <p:nvPr>
            <p:ph idx="1"/>
          </p:nvPr>
        </p:nvSpPr>
        <p:spPr>
          <a:xfrm>
            <a:off x="457200" y="1600201"/>
            <a:ext cx="8229600" cy="2138076"/>
          </a:xfrm>
        </p:spPr>
        <p:txBody>
          <a:bodyPr>
            <a:normAutofit/>
          </a:bodyPr>
          <a:lstStyle/>
          <a:p>
            <a:r>
              <a:rPr lang="en-US" sz="2400" dirty="0">
                <a:latin typeface="CMU Bright Roman"/>
                <a:cs typeface="CMU Bright Roman"/>
              </a:rPr>
              <a:t>Given an image, produce a sentence describing its contents</a:t>
            </a:r>
          </a:p>
          <a:p>
            <a:pPr marL="0" indent="0">
              <a:buNone/>
            </a:pPr>
            <a:endParaRPr lang="en-US" sz="2400" dirty="0">
              <a:latin typeface="CMU Bright Roman"/>
              <a:cs typeface="CMU Bright Roman"/>
            </a:endParaRPr>
          </a:p>
          <a:p>
            <a:r>
              <a:rPr lang="en-US" sz="2400" dirty="0">
                <a:latin typeface="CMU Bright SemiBold"/>
                <a:cs typeface="CMU Bright SemiBold"/>
              </a:rPr>
              <a:t>Inputs:</a:t>
            </a:r>
            <a:r>
              <a:rPr lang="en-US" sz="2400" dirty="0">
                <a:latin typeface="CMU Bright Roman"/>
                <a:cs typeface="CMU Bright Roman"/>
              </a:rPr>
              <a:t> Image feature (from a CNN)</a:t>
            </a:r>
          </a:p>
          <a:p>
            <a:r>
              <a:rPr lang="en-US" sz="2400" dirty="0">
                <a:latin typeface="CMU Bright SemiBold"/>
                <a:cs typeface="CMU Bright SemiBold"/>
              </a:rPr>
              <a:t>Outputs:</a:t>
            </a:r>
            <a:r>
              <a:rPr lang="en-US" sz="2400" dirty="0">
                <a:latin typeface="CMU Bright Roman"/>
                <a:cs typeface="CMU Bright Roman"/>
              </a:rPr>
              <a:t> Multiple words (let’s consider one sentence)</a:t>
            </a:r>
          </a:p>
          <a:p>
            <a:endParaRPr lang="en-US" sz="2400" dirty="0">
              <a:latin typeface="CMU Bright Roman"/>
              <a:cs typeface="CMU Bright Roman"/>
            </a:endParaRPr>
          </a:p>
        </p:txBody>
      </p:sp>
      <p:pic>
        <p:nvPicPr>
          <p:cNvPr id="4" name="Picture 3"/>
          <p:cNvPicPr>
            <a:picLocks noChangeAspect="1"/>
          </p:cNvPicPr>
          <p:nvPr/>
        </p:nvPicPr>
        <p:blipFill>
          <a:blip r:embed="rId3"/>
          <a:stretch>
            <a:fillRect/>
          </a:stretch>
        </p:blipFill>
        <p:spPr>
          <a:xfrm>
            <a:off x="783833" y="3952879"/>
            <a:ext cx="1193512" cy="1193512"/>
          </a:xfrm>
          <a:prstGeom prst="rect">
            <a:avLst/>
          </a:prstGeom>
        </p:spPr>
      </p:pic>
      <p:sp>
        <p:nvSpPr>
          <p:cNvPr id="2" name="TextBox 1"/>
          <p:cNvSpPr txBox="1"/>
          <p:nvPr/>
        </p:nvSpPr>
        <p:spPr>
          <a:xfrm>
            <a:off x="1833585" y="4301414"/>
            <a:ext cx="2116706" cy="369332"/>
          </a:xfrm>
          <a:prstGeom prst="rect">
            <a:avLst/>
          </a:prstGeom>
          <a:noFill/>
        </p:spPr>
        <p:txBody>
          <a:bodyPr wrap="none" rtlCol="0" anchor="ctr">
            <a:spAutoFit/>
          </a:bodyPr>
          <a:lstStyle/>
          <a:p>
            <a:r>
              <a:rPr lang="en-US" dirty="0">
                <a:latin typeface="CMU Bright Roman"/>
                <a:cs typeface="CMU Bright Roman"/>
              </a:rPr>
              <a:t> : The dog is hiding</a:t>
            </a:r>
            <a:endParaRPr lang="en-US" dirty="0"/>
          </a:p>
        </p:txBody>
      </p:sp>
    </p:spTree>
    <p:extLst>
      <p:ext uri="{BB962C8B-B14F-4D97-AF65-F5344CB8AC3E}">
        <p14:creationId xmlns:p14="http://schemas.microsoft.com/office/powerpoint/2010/main" val="23475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340364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stCxn id="16" idx="0"/>
            <a:endCxn id="98" idx="2"/>
          </p:cNvCxnSpPr>
          <p:nvPr/>
        </p:nvCxnSpPr>
        <p:spPr>
          <a:xfrm flipV="1">
            <a:off x="1380589" y="3860925"/>
            <a:ext cx="0" cy="45762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pic>
        <p:nvPicPr>
          <p:cNvPr id="5" name="Picture 4"/>
          <p:cNvPicPr>
            <a:picLocks noChangeAspect="1"/>
          </p:cNvPicPr>
          <p:nvPr/>
        </p:nvPicPr>
        <p:blipFill>
          <a:blip r:embed="rId3"/>
          <a:stretch>
            <a:fillRect/>
          </a:stretch>
        </p:blipFill>
        <p:spPr>
          <a:xfrm>
            <a:off x="783833" y="5245023"/>
            <a:ext cx="1193512" cy="1193512"/>
          </a:xfrm>
          <a:prstGeom prst="rect">
            <a:avLst/>
          </a:prstGeom>
        </p:spPr>
      </p:pic>
      <p:sp>
        <p:nvSpPr>
          <p:cNvPr id="16" name="Rectangle 15"/>
          <p:cNvSpPr/>
          <p:nvPr/>
        </p:nvSpPr>
        <p:spPr>
          <a:xfrm>
            <a:off x="631188" y="4318553"/>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CNN</a:t>
            </a:r>
          </a:p>
        </p:txBody>
      </p:sp>
      <p:cxnSp>
        <p:nvCxnSpPr>
          <p:cNvPr id="17" name="Straight Arrow Connector 16"/>
          <p:cNvCxnSpPr>
            <a:stCxn id="5" idx="0"/>
            <a:endCxn id="16" idx="2"/>
          </p:cNvCxnSpPr>
          <p:nvPr/>
        </p:nvCxnSpPr>
        <p:spPr>
          <a:xfrm flipV="1">
            <a:off x="1380589" y="4775833"/>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445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340364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stCxn id="16" idx="0"/>
            <a:endCxn id="98" idx="2"/>
          </p:cNvCxnSpPr>
          <p:nvPr/>
        </p:nvCxnSpPr>
        <p:spPr>
          <a:xfrm flipV="1">
            <a:off x="1380589" y="3860925"/>
            <a:ext cx="0" cy="45762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pic>
        <p:nvPicPr>
          <p:cNvPr id="5" name="Picture 4"/>
          <p:cNvPicPr>
            <a:picLocks noChangeAspect="1"/>
          </p:cNvPicPr>
          <p:nvPr/>
        </p:nvPicPr>
        <p:blipFill>
          <a:blip r:embed="rId3"/>
          <a:stretch>
            <a:fillRect/>
          </a:stretch>
        </p:blipFill>
        <p:spPr>
          <a:xfrm>
            <a:off x="783833" y="5245023"/>
            <a:ext cx="1193512" cy="1193512"/>
          </a:xfrm>
          <a:prstGeom prst="rect">
            <a:avLst/>
          </a:prstGeom>
        </p:spPr>
      </p:pic>
      <p:sp>
        <p:nvSpPr>
          <p:cNvPr id="16" name="Rectangle 15"/>
          <p:cNvSpPr/>
          <p:nvPr/>
        </p:nvSpPr>
        <p:spPr>
          <a:xfrm>
            <a:off x="631188" y="4318553"/>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CNN</a:t>
            </a:r>
          </a:p>
        </p:txBody>
      </p:sp>
      <p:cxnSp>
        <p:nvCxnSpPr>
          <p:cNvPr id="17" name="Straight Arrow Connector 16"/>
          <p:cNvCxnSpPr>
            <a:stCxn id="5" idx="0"/>
            <a:endCxn id="16" idx="2"/>
          </p:cNvCxnSpPr>
          <p:nvPr/>
        </p:nvCxnSpPr>
        <p:spPr>
          <a:xfrm flipV="1">
            <a:off x="1380589" y="4775833"/>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878581" y="340172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8" name="Straight Arrow Connector 17"/>
          <p:cNvCxnSpPr>
            <a:stCxn id="9" idx="3"/>
          </p:cNvCxnSpPr>
          <p:nvPr/>
        </p:nvCxnSpPr>
        <p:spPr>
          <a:xfrm>
            <a:off x="4377383"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20878" y="367433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cxnSp>
        <p:nvCxnSpPr>
          <p:cNvPr id="28" name="Straight Arrow Connector 27"/>
          <p:cNvCxnSpPr/>
          <p:nvPr/>
        </p:nvCxnSpPr>
        <p:spPr>
          <a:xfrm>
            <a:off x="2129990"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265228" y="368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30" name="Straight Arrow Connector 29"/>
          <p:cNvCxnSpPr/>
          <p:nvPr/>
        </p:nvCxnSpPr>
        <p:spPr>
          <a:xfrm flipV="1">
            <a:off x="3617569" y="2932535"/>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295678" y="1483022"/>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35" name="TextBox 34"/>
          <p:cNvSpPr txBox="1"/>
          <p:nvPr/>
        </p:nvSpPr>
        <p:spPr>
          <a:xfrm>
            <a:off x="3557669" y="299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25" name="Rectangle 24"/>
          <p:cNvSpPr/>
          <p:nvPr/>
        </p:nvSpPr>
        <p:spPr>
          <a:xfrm>
            <a:off x="2878581" y="2333676"/>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26" name="Straight Arrow Connector 25"/>
          <p:cNvCxnSpPr/>
          <p:nvPr/>
        </p:nvCxnSpPr>
        <p:spPr>
          <a:xfrm flipV="1">
            <a:off x="3617569" y="1864486"/>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71763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631188" y="340364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12" name="Straight Arrow Connector 111"/>
          <p:cNvCxnSpPr>
            <a:stCxn id="16" idx="0"/>
            <a:endCxn id="98" idx="2"/>
          </p:cNvCxnSpPr>
          <p:nvPr/>
        </p:nvCxnSpPr>
        <p:spPr>
          <a:xfrm flipV="1">
            <a:off x="1380589" y="3860925"/>
            <a:ext cx="0" cy="457628"/>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94111" y="1274373"/>
            <a:ext cx="8183743" cy="44687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Image Captioning</a:t>
            </a:r>
          </a:p>
        </p:txBody>
      </p:sp>
      <p:pic>
        <p:nvPicPr>
          <p:cNvPr id="5" name="Picture 4"/>
          <p:cNvPicPr>
            <a:picLocks noChangeAspect="1"/>
          </p:cNvPicPr>
          <p:nvPr/>
        </p:nvPicPr>
        <p:blipFill>
          <a:blip r:embed="rId3"/>
          <a:stretch>
            <a:fillRect/>
          </a:stretch>
        </p:blipFill>
        <p:spPr>
          <a:xfrm>
            <a:off x="783833" y="5245023"/>
            <a:ext cx="1193512" cy="1193512"/>
          </a:xfrm>
          <a:prstGeom prst="rect">
            <a:avLst/>
          </a:prstGeom>
        </p:spPr>
      </p:pic>
      <p:sp>
        <p:nvSpPr>
          <p:cNvPr id="16" name="Rectangle 15"/>
          <p:cNvSpPr/>
          <p:nvPr/>
        </p:nvSpPr>
        <p:spPr>
          <a:xfrm>
            <a:off x="631188" y="4318553"/>
            <a:ext cx="1498802" cy="457280"/>
          </a:xfrm>
          <a:prstGeom prst="rect">
            <a:avLst/>
          </a:prstGeom>
          <a:solidFill>
            <a:schemeClr val="accent6">
              <a:lumMod val="60000"/>
              <a:lumOff val="40000"/>
              <a:alpha val="33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CNN</a:t>
            </a:r>
          </a:p>
        </p:txBody>
      </p:sp>
      <p:cxnSp>
        <p:nvCxnSpPr>
          <p:cNvPr id="17" name="Straight Arrow Connector 16"/>
          <p:cNvCxnSpPr>
            <a:stCxn id="5" idx="0"/>
            <a:endCxn id="16" idx="2"/>
          </p:cNvCxnSpPr>
          <p:nvPr/>
        </p:nvCxnSpPr>
        <p:spPr>
          <a:xfrm flipV="1">
            <a:off x="1380589" y="4775833"/>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878581" y="340172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sp>
        <p:nvSpPr>
          <p:cNvPr id="13" name="Rectangle 12"/>
          <p:cNvSpPr/>
          <p:nvPr/>
        </p:nvSpPr>
        <p:spPr>
          <a:xfrm>
            <a:off x="5125543" y="3401725"/>
            <a:ext cx="1498802" cy="457280"/>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RNN</a:t>
            </a:r>
          </a:p>
        </p:txBody>
      </p:sp>
      <p:cxnSp>
        <p:nvCxnSpPr>
          <p:cNvPr id="18" name="Straight Arrow Connector 17"/>
          <p:cNvCxnSpPr>
            <a:stCxn id="9" idx="3"/>
            <a:endCxn id="13" idx="1"/>
          </p:cNvCxnSpPr>
          <p:nvPr/>
        </p:nvCxnSpPr>
        <p:spPr>
          <a:xfrm>
            <a:off x="4377383"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20878" y="3674339"/>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cxnSp>
        <p:nvCxnSpPr>
          <p:cNvPr id="20" name="Straight Arrow Connector 19"/>
          <p:cNvCxnSpPr/>
          <p:nvPr/>
        </p:nvCxnSpPr>
        <p:spPr>
          <a:xfrm>
            <a:off x="6624345" y="36286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761676" y="368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3</a:t>
            </a:r>
            <a:endParaRPr lang="en-US" dirty="0">
              <a:latin typeface="CMU Bright Oblique"/>
              <a:cs typeface="CMU Bright Oblique"/>
            </a:endParaRPr>
          </a:p>
        </p:txBody>
      </p:sp>
      <p:cxnSp>
        <p:nvCxnSpPr>
          <p:cNvPr id="28" name="Straight Arrow Connector 27"/>
          <p:cNvCxnSpPr/>
          <p:nvPr/>
        </p:nvCxnSpPr>
        <p:spPr>
          <a:xfrm>
            <a:off x="2129990" y="3630365"/>
            <a:ext cx="74816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265228" y="368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1</a:t>
            </a:r>
            <a:endParaRPr lang="en-US" dirty="0">
              <a:latin typeface="CMU Bright Oblique"/>
              <a:cs typeface="CMU Bright Oblique"/>
            </a:endParaRPr>
          </a:p>
        </p:txBody>
      </p:sp>
      <p:cxnSp>
        <p:nvCxnSpPr>
          <p:cNvPr id="30" name="Straight Arrow Connector 29"/>
          <p:cNvCxnSpPr/>
          <p:nvPr/>
        </p:nvCxnSpPr>
        <p:spPr>
          <a:xfrm flipV="1">
            <a:off x="3617569" y="2932535"/>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869875" y="2934455"/>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295678" y="1483022"/>
            <a:ext cx="643782" cy="369332"/>
          </a:xfrm>
          <a:prstGeom prst="rect">
            <a:avLst/>
          </a:prstGeom>
          <a:noFill/>
        </p:spPr>
        <p:txBody>
          <a:bodyPr wrap="none" rtlCol="0">
            <a:spAutoFit/>
          </a:bodyPr>
          <a:lstStyle/>
          <a:p>
            <a:pPr algn="ctr"/>
            <a:r>
              <a:rPr lang="en-US" dirty="0">
                <a:latin typeface="CMU Bright Oblique"/>
                <a:cs typeface="CMU Bright Oblique"/>
              </a:rPr>
              <a:t>The</a:t>
            </a:r>
          </a:p>
        </p:txBody>
      </p:sp>
      <p:sp>
        <p:nvSpPr>
          <p:cNvPr id="33" name="TextBox 32"/>
          <p:cNvSpPr txBox="1"/>
          <p:nvPr/>
        </p:nvSpPr>
        <p:spPr>
          <a:xfrm>
            <a:off x="5565296" y="1483022"/>
            <a:ext cx="609158" cy="369332"/>
          </a:xfrm>
          <a:prstGeom prst="rect">
            <a:avLst/>
          </a:prstGeom>
          <a:noFill/>
        </p:spPr>
        <p:txBody>
          <a:bodyPr wrap="none" rtlCol="0">
            <a:spAutoFit/>
          </a:bodyPr>
          <a:lstStyle/>
          <a:p>
            <a:pPr algn="ctr"/>
            <a:r>
              <a:rPr lang="en-US" dirty="0">
                <a:latin typeface="CMU Bright Oblique"/>
                <a:cs typeface="CMU Bright Oblique"/>
              </a:rPr>
              <a:t>dog</a:t>
            </a:r>
          </a:p>
        </p:txBody>
      </p:sp>
      <p:cxnSp>
        <p:nvCxnSpPr>
          <p:cNvPr id="34" name="Straight Arrow Connector 33"/>
          <p:cNvCxnSpPr/>
          <p:nvPr/>
        </p:nvCxnSpPr>
        <p:spPr>
          <a:xfrm>
            <a:off x="7541798" y="3628665"/>
            <a:ext cx="748160" cy="0"/>
          </a:xfrm>
          <a:prstGeom prst="straightConnector1">
            <a:avLst/>
          </a:prstGeom>
          <a:ln w="12700">
            <a:solidFill>
              <a:schemeClr val="tx1"/>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557669" y="299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2</a:t>
            </a:r>
            <a:endParaRPr lang="en-US" dirty="0">
              <a:latin typeface="CMU Bright Oblique"/>
              <a:cs typeface="CMU Bright Oblique"/>
            </a:endParaRPr>
          </a:p>
        </p:txBody>
      </p:sp>
      <p:sp>
        <p:nvSpPr>
          <p:cNvPr id="36" name="TextBox 35"/>
          <p:cNvSpPr txBox="1"/>
          <p:nvPr/>
        </p:nvSpPr>
        <p:spPr>
          <a:xfrm>
            <a:off x="5809975" y="2996160"/>
            <a:ext cx="441794" cy="369332"/>
          </a:xfrm>
          <a:prstGeom prst="rect">
            <a:avLst/>
          </a:prstGeom>
          <a:noFill/>
        </p:spPr>
        <p:txBody>
          <a:bodyPr wrap="none" rtlCol="0">
            <a:spAutoFit/>
          </a:bodyPr>
          <a:lstStyle/>
          <a:p>
            <a:pPr algn="ctr"/>
            <a:r>
              <a:rPr lang="en-US" dirty="0">
                <a:latin typeface="CMU Bright Oblique"/>
                <a:cs typeface="CMU Bright Oblique"/>
              </a:rPr>
              <a:t>h</a:t>
            </a:r>
            <a:r>
              <a:rPr lang="en-US" baseline="-25000" dirty="0">
                <a:latin typeface="CMU Bright Oblique"/>
                <a:cs typeface="CMU Bright Oblique"/>
              </a:rPr>
              <a:t>3</a:t>
            </a:r>
            <a:endParaRPr lang="en-US" dirty="0">
              <a:latin typeface="CMU Bright Oblique"/>
              <a:cs typeface="CMU Bright Oblique"/>
            </a:endParaRPr>
          </a:p>
        </p:txBody>
      </p:sp>
      <p:sp>
        <p:nvSpPr>
          <p:cNvPr id="25" name="Rectangle 24"/>
          <p:cNvSpPr/>
          <p:nvPr/>
        </p:nvSpPr>
        <p:spPr>
          <a:xfrm>
            <a:off x="2878581" y="2333676"/>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26" name="Straight Arrow Connector 25"/>
          <p:cNvCxnSpPr/>
          <p:nvPr/>
        </p:nvCxnSpPr>
        <p:spPr>
          <a:xfrm flipV="1">
            <a:off x="3617569" y="1864486"/>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120474" y="2333676"/>
            <a:ext cx="1498802" cy="59885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CMU Bright Roman"/>
                <a:cs typeface="CMU Bright Roman"/>
              </a:rPr>
              <a:t>Linear Classifier</a:t>
            </a:r>
          </a:p>
        </p:txBody>
      </p:sp>
      <p:cxnSp>
        <p:nvCxnSpPr>
          <p:cNvPr id="37" name="Straight Arrow Connector 36"/>
          <p:cNvCxnSpPr/>
          <p:nvPr/>
        </p:nvCxnSpPr>
        <p:spPr>
          <a:xfrm flipV="1">
            <a:off x="5859462" y="1864486"/>
            <a:ext cx="0" cy="46919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764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RNN Outputs: Image Captions</a:t>
            </a:r>
          </a:p>
        </p:txBody>
      </p:sp>
      <p:grpSp>
        <p:nvGrpSpPr>
          <p:cNvPr id="8" name="Group 7"/>
          <p:cNvGrpSpPr/>
          <p:nvPr/>
        </p:nvGrpSpPr>
        <p:grpSpPr>
          <a:xfrm>
            <a:off x="457200" y="1411211"/>
            <a:ext cx="8367682" cy="4602761"/>
            <a:chOff x="457200" y="1650043"/>
            <a:chExt cx="8367682" cy="4602761"/>
          </a:xfrm>
        </p:grpSpPr>
        <p:pic>
          <p:nvPicPr>
            <p:cNvPr id="5" name="Picture 4" descr="Screenshot 2017-01-23 17.52.46.png"/>
            <p:cNvPicPr>
              <a:picLocks noChangeAspect="1"/>
            </p:cNvPicPr>
            <p:nvPr/>
          </p:nvPicPr>
          <p:blipFill rotWithShape="1">
            <a:blip r:embed="rId3">
              <a:extLst>
                <a:ext uri="{28A0092B-C50C-407E-A947-70E740481C1C}">
                  <a14:useLocalDpi xmlns:a14="http://schemas.microsoft.com/office/drawing/2010/main" val="0"/>
                </a:ext>
              </a:extLst>
            </a:blip>
            <a:srcRect b="34309"/>
            <a:stretch/>
          </p:blipFill>
          <p:spPr>
            <a:xfrm>
              <a:off x="457200" y="1650043"/>
              <a:ext cx="5614854" cy="4483347"/>
            </a:xfrm>
            <a:prstGeom prst="rect">
              <a:avLst/>
            </a:prstGeom>
          </p:spPr>
        </p:pic>
        <p:pic>
          <p:nvPicPr>
            <p:cNvPr id="6" name="Picture 5" descr="Screenshot 2017-01-23 17.52.46.png"/>
            <p:cNvPicPr>
              <a:picLocks noChangeAspect="1"/>
            </p:cNvPicPr>
            <p:nvPr/>
          </p:nvPicPr>
          <p:blipFill rotWithShape="1">
            <a:blip r:embed="rId3">
              <a:extLst>
                <a:ext uri="{28A0092B-C50C-407E-A947-70E740481C1C}">
                  <a14:useLocalDpi xmlns:a14="http://schemas.microsoft.com/office/drawing/2010/main" val="0"/>
                </a:ext>
              </a:extLst>
            </a:blip>
            <a:srcRect t="65532" r="51571"/>
            <a:stretch/>
          </p:blipFill>
          <p:spPr>
            <a:xfrm>
              <a:off x="6137185" y="1758601"/>
              <a:ext cx="2635120" cy="2279667"/>
            </a:xfrm>
            <a:prstGeom prst="rect">
              <a:avLst/>
            </a:prstGeom>
          </p:spPr>
        </p:pic>
        <p:pic>
          <p:nvPicPr>
            <p:cNvPr id="7" name="Picture 6" descr="Screenshot 2017-01-23 17.52.46.png"/>
            <p:cNvPicPr>
              <a:picLocks noChangeAspect="1"/>
            </p:cNvPicPr>
            <p:nvPr/>
          </p:nvPicPr>
          <p:blipFill rotWithShape="1">
            <a:blip r:embed="rId3">
              <a:extLst>
                <a:ext uri="{28A0092B-C50C-407E-A947-70E740481C1C}">
                  <a14:useLocalDpi xmlns:a14="http://schemas.microsoft.com/office/drawing/2010/main" val="0"/>
                </a:ext>
              </a:extLst>
            </a:blip>
            <a:srcRect l="49391" t="65849"/>
            <a:stretch/>
          </p:blipFill>
          <p:spPr>
            <a:xfrm>
              <a:off x="6072054" y="3994848"/>
              <a:ext cx="2752828" cy="2257956"/>
            </a:xfrm>
            <a:prstGeom prst="rect">
              <a:avLst/>
            </a:prstGeom>
          </p:spPr>
        </p:pic>
      </p:grpSp>
      <p:sp>
        <p:nvSpPr>
          <p:cNvPr id="9" name="TextBox 8"/>
          <p:cNvSpPr txBox="1"/>
          <p:nvPr/>
        </p:nvSpPr>
        <p:spPr>
          <a:xfrm>
            <a:off x="494111" y="6414694"/>
            <a:ext cx="6230538" cy="369332"/>
          </a:xfrm>
          <a:prstGeom prst="rect">
            <a:avLst/>
          </a:prstGeom>
          <a:noFill/>
        </p:spPr>
        <p:txBody>
          <a:bodyPr wrap="none" rtlCol="0">
            <a:spAutoFit/>
          </a:bodyPr>
          <a:lstStyle/>
          <a:p>
            <a:r>
              <a:rPr lang="en-US" dirty="0">
                <a:latin typeface="CMU Bright Roman"/>
                <a:cs typeface="CMU Bright Roman"/>
                <a:hlinkClick r:id="rId4"/>
              </a:rPr>
              <a:t>Show and Tell: A Neural Image Caption Generator, CVPR 15</a:t>
            </a:r>
            <a:endParaRPr lang="en-US" dirty="0">
              <a:latin typeface="CMU Bright Roman"/>
              <a:cs typeface="CMU Bright Roman"/>
            </a:endParaRPr>
          </a:p>
        </p:txBody>
      </p:sp>
    </p:spTree>
    <p:extLst>
      <p:ext uri="{BB962C8B-B14F-4D97-AF65-F5344CB8AC3E}">
        <p14:creationId xmlns:p14="http://schemas.microsoft.com/office/powerpoint/2010/main" val="3221174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MU Bright SemiBold"/>
                <a:cs typeface="CMU Bright SemiBold"/>
              </a:rPr>
              <a:t>RNN Outputs: Language Modeling</a:t>
            </a:r>
          </a:p>
        </p:txBody>
      </p:sp>
      <p:sp>
        <p:nvSpPr>
          <p:cNvPr id="9" name="TextBox 8"/>
          <p:cNvSpPr txBox="1"/>
          <p:nvPr/>
        </p:nvSpPr>
        <p:spPr>
          <a:xfrm>
            <a:off x="494111" y="6414694"/>
            <a:ext cx="5855691" cy="369332"/>
          </a:xfrm>
          <a:prstGeom prst="rect">
            <a:avLst/>
          </a:prstGeom>
          <a:noFill/>
        </p:spPr>
        <p:txBody>
          <a:bodyPr wrap="none" rtlCol="0">
            <a:spAutoFit/>
          </a:bodyPr>
          <a:lstStyle/>
          <a:p>
            <a:r>
              <a:rPr lang="en-US" dirty="0">
                <a:latin typeface="CMU Bright Roman"/>
                <a:cs typeface="CMU Bright Roman"/>
                <a:hlinkClick r:id="rId3"/>
              </a:rPr>
              <a:t>http://karpathy.github.io/2015/05/21/rnn-effectiveness/</a:t>
            </a:r>
            <a:r>
              <a:rPr lang="en-US" dirty="0">
                <a:latin typeface="CMU Bright Roman"/>
                <a:cs typeface="CMU Bright Roman"/>
              </a:rPr>
              <a:t> </a:t>
            </a:r>
          </a:p>
        </p:txBody>
      </p:sp>
      <p:sp>
        <p:nvSpPr>
          <p:cNvPr id="3" name="TextBox 2"/>
          <p:cNvSpPr txBox="1"/>
          <p:nvPr/>
        </p:nvSpPr>
        <p:spPr>
          <a:xfrm>
            <a:off x="452985" y="1964856"/>
            <a:ext cx="5180771" cy="3293209"/>
          </a:xfrm>
          <a:prstGeom prst="rect">
            <a:avLst/>
          </a:prstGeom>
          <a:noFill/>
        </p:spPr>
        <p:txBody>
          <a:bodyPr wrap="square" rtlCol="0">
            <a:spAutoFit/>
          </a:bodyPr>
          <a:lstStyle/>
          <a:p>
            <a:r>
              <a:rPr lang="en-US" sz="1600" dirty="0">
                <a:latin typeface="CMU Bright Roman"/>
                <a:cs typeface="CMU Bright Roman"/>
              </a:rPr>
              <a:t>VIOLA:</a:t>
            </a:r>
          </a:p>
          <a:p>
            <a:r>
              <a:rPr lang="en-US" sz="1600" dirty="0">
                <a:latin typeface="CMU Bright Roman"/>
                <a:cs typeface="CMU Bright Roman"/>
              </a:rPr>
              <a:t>Why, Salisbury must find his flesh and thought</a:t>
            </a:r>
          </a:p>
          <a:p>
            <a:r>
              <a:rPr lang="en-US" sz="1600" dirty="0">
                <a:latin typeface="CMU Bright Roman"/>
                <a:cs typeface="CMU Bright Roman"/>
              </a:rPr>
              <a:t>That which I am not aps, not a man and in fire,</a:t>
            </a:r>
          </a:p>
          <a:p>
            <a:r>
              <a:rPr lang="en-US" sz="1600" dirty="0">
                <a:latin typeface="CMU Bright Roman"/>
                <a:cs typeface="CMU Bright Roman"/>
              </a:rPr>
              <a:t>To show the reining of the raven and the wars</a:t>
            </a:r>
          </a:p>
          <a:p>
            <a:r>
              <a:rPr lang="en-US" sz="1600" dirty="0">
                <a:latin typeface="CMU Bright Roman"/>
                <a:cs typeface="CMU Bright Roman"/>
              </a:rPr>
              <a:t>To grace my hand reproach within, and not a fair are hand,</a:t>
            </a:r>
          </a:p>
          <a:p>
            <a:r>
              <a:rPr lang="en-US" sz="1600" dirty="0">
                <a:latin typeface="CMU Bright Roman"/>
                <a:cs typeface="CMU Bright Roman"/>
              </a:rPr>
              <a:t>That Caesar and my goodly father's world;</a:t>
            </a:r>
          </a:p>
          <a:p>
            <a:r>
              <a:rPr lang="en-US" sz="1600" dirty="0">
                <a:latin typeface="CMU Bright Roman"/>
                <a:cs typeface="CMU Bright Roman"/>
              </a:rPr>
              <a:t>When I was heaven of presence and our fleets,</a:t>
            </a:r>
          </a:p>
          <a:p>
            <a:r>
              <a:rPr lang="en-US" sz="1600" dirty="0">
                <a:latin typeface="CMU Bright Roman"/>
                <a:cs typeface="CMU Bright Roman"/>
              </a:rPr>
              <a:t>We spare with hours, but cut thy council I am great,</a:t>
            </a:r>
          </a:p>
          <a:p>
            <a:r>
              <a:rPr lang="en-US" sz="1600" dirty="0">
                <a:latin typeface="CMU Bright Roman"/>
                <a:cs typeface="CMU Bright Roman"/>
              </a:rPr>
              <a:t>Murdered and by thy master's ready there</a:t>
            </a:r>
          </a:p>
          <a:p>
            <a:r>
              <a:rPr lang="en-US" sz="1600" dirty="0">
                <a:latin typeface="CMU Bright Roman"/>
                <a:cs typeface="CMU Bright Roman"/>
              </a:rPr>
              <a:t>My power to give thee but so much as hell:</a:t>
            </a:r>
          </a:p>
          <a:p>
            <a:r>
              <a:rPr lang="en-US" sz="1600" dirty="0">
                <a:latin typeface="CMU Bright Roman"/>
                <a:cs typeface="CMU Bright Roman"/>
              </a:rPr>
              <a:t>Some service in the noble bondman here,</a:t>
            </a:r>
          </a:p>
          <a:p>
            <a:r>
              <a:rPr lang="en-US" sz="1600" dirty="0">
                <a:latin typeface="CMU Bright Roman"/>
                <a:cs typeface="CMU Bright Roman"/>
              </a:rPr>
              <a:t>Would show him to her wine.</a:t>
            </a:r>
          </a:p>
        </p:txBody>
      </p:sp>
      <p:sp>
        <p:nvSpPr>
          <p:cNvPr id="4" name="TextBox 3"/>
          <p:cNvSpPr txBox="1"/>
          <p:nvPr/>
        </p:nvSpPr>
        <p:spPr>
          <a:xfrm>
            <a:off x="5360987" y="1964855"/>
            <a:ext cx="3407535" cy="2554545"/>
          </a:xfrm>
          <a:prstGeom prst="rect">
            <a:avLst/>
          </a:prstGeom>
          <a:noFill/>
        </p:spPr>
        <p:txBody>
          <a:bodyPr wrap="square" rtlCol="0">
            <a:spAutoFit/>
          </a:bodyPr>
          <a:lstStyle/>
          <a:p>
            <a:r>
              <a:rPr lang="en-US" sz="1600" dirty="0">
                <a:latin typeface="CMU Bright Roman"/>
                <a:cs typeface="CMU Bright Roman"/>
              </a:rPr>
              <a:t>KING LEAR:</a:t>
            </a:r>
          </a:p>
          <a:p>
            <a:r>
              <a:rPr lang="en-US" sz="1600" dirty="0">
                <a:latin typeface="CMU Bright Roman"/>
                <a:cs typeface="CMU Bright Roman"/>
              </a:rPr>
              <a:t>O, if you were a feeble sight, the courtesy of your law,</a:t>
            </a:r>
          </a:p>
          <a:p>
            <a:r>
              <a:rPr lang="en-US" sz="1600" dirty="0">
                <a:latin typeface="CMU Bright Roman"/>
                <a:cs typeface="CMU Bright Roman"/>
              </a:rPr>
              <a:t>Your sight and several breath, will wear the gods</a:t>
            </a:r>
          </a:p>
          <a:p>
            <a:r>
              <a:rPr lang="en-US" sz="1600" dirty="0">
                <a:latin typeface="CMU Bright Roman"/>
                <a:cs typeface="CMU Bright Roman"/>
              </a:rPr>
              <a:t>With his heads, and my hands are </a:t>
            </a:r>
            <a:r>
              <a:rPr lang="en-US" sz="1600" dirty="0" err="1">
                <a:latin typeface="CMU Bright Roman"/>
                <a:cs typeface="CMU Bright Roman"/>
              </a:rPr>
              <a:t>wonder'd</a:t>
            </a:r>
            <a:r>
              <a:rPr lang="en-US" sz="1600" dirty="0">
                <a:latin typeface="CMU Bright Roman"/>
                <a:cs typeface="CMU Bright Roman"/>
              </a:rPr>
              <a:t> at the deeds,</a:t>
            </a:r>
          </a:p>
          <a:p>
            <a:r>
              <a:rPr lang="en-US" sz="1600" dirty="0">
                <a:latin typeface="CMU Bright Roman"/>
                <a:cs typeface="CMU Bright Roman"/>
              </a:rPr>
              <a:t>So drop upon your lordship's head, and your opinion</a:t>
            </a:r>
          </a:p>
          <a:p>
            <a:r>
              <a:rPr lang="en-US" sz="1600" dirty="0">
                <a:latin typeface="CMU Bright Roman"/>
                <a:cs typeface="CMU Bright Roman"/>
              </a:rPr>
              <a:t>Shall be against your </a:t>
            </a:r>
            <a:r>
              <a:rPr lang="en-US" sz="1600" dirty="0" err="1">
                <a:latin typeface="CMU Bright Roman"/>
                <a:cs typeface="CMU Bright Roman"/>
              </a:rPr>
              <a:t>honour</a:t>
            </a:r>
            <a:r>
              <a:rPr lang="en-US" sz="1600" dirty="0">
                <a:latin typeface="CMU Bright Roman"/>
                <a:cs typeface="CMU Bright Roman"/>
              </a:rPr>
              <a:t>.</a:t>
            </a:r>
          </a:p>
        </p:txBody>
      </p:sp>
    </p:spTree>
    <p:extLst>
      <p:ext uri="{BB962C8B-B14F-4D97-AF65-F5344CB8AC3E}">
        <p14:creationId xmlns:p14="http://schemas.microsoft.com/office/powerpoint/2010/main" val="1640765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457200" y="274638"/>
            <a:ext cx="8229600" cy="1143000"/>
          </a:xfrm>
        </p:spPr>
        <p:txBody>
          <a:bodyPr>
            <a:normAutofit/>
          </a:bodyPr>
          <a:lstStyle/>
          <a:p>
            <a:r>
              <a:rPr lang="en-US" sz="4000" dirty="0">
                <a:latin typeface="CMU Bright SemiBold"/>
                <a:cs typeface="CMU Bright SemiBold"/>
              </a:rPr>
              <a:t>Input – Output Scenarios</a:t>
            </a:r>
          </a:p>
        </p:txBody>
      </p:sp>
      <p:grpSp>
        <p:nvGrpSpPr>
          <p:cNvPr id="22" name="Group 21"/>
          <p:cNvGrpSpPr/>
          <p:nvPr/>
        </p:nvGrpSpPr>
        <p:grpSpPr>
          <a:xfrm>
            <a:off x="210464" y="1497733"/>
            <a:ext cx="2491833" cy="946494"/>
            <a:chOff x="210464" y="1833229"/>
            <a:chExt cx="2491833" cy="946494"/>
          </a:xfrm>
        </p:grpSpPr>
        <p:grpSp>
          <p:nvGrpSpPr>
            <p:cNvPr id="6" name="Group 5"/>
            <p:cNvGrpSpPr/>
            <p:nvPr/>
          </p:nvGrpSpPr>
          <p:grpSpPr>
            <a:xfrm>
              <a:off x="2370923" y="1833229"/>
              <a:ext cx="331374" cy="946494"/>
              <a:chOff x="2370923" y="1833229"/>
              <a:chExt cx="331374" cy="946494"/>
            </a:xfrm>
          </p:grpSpPr>
          <p:sp>
            <p:nvSpPr>
              <p:cNvPr id="25" name="Rectangle 24"/>
              <p:cNvSpPr/>
              <p:nvPr/>
            </p:nvSpPr>
            <p:spPr>
              <a:xfrm>
                <a:off x="2370923" y="2132713"/>
                <a:ext cx="331374" cy="347526"/>
              </a:xfrm>
              <a:prstGeom prst="rect">
                <a:avLst/>
              </a:prstGeom>
              <a:solidFill>
                <a:srgbClr val="FAC090">
                  <a:alpha val="33000"/>
                </a:srgb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26" name="Straight Arrow Connector 25"/>
              <p:cNvCxnSpPr/>
              <p:nvPr/>
            </p:nvCxnSpPr>
            <p:spPr>
              <a:xfrm flipV="1">
                <a:off x="2536610" y="248023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536610" y="183322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210464" y="2132713"/>
              <a:ext cx="1825019" cy="369332"/>
            </a:xfrm>
            <a:prstGeom prst="rect">
              <a:avLst/>
            </a:prstGeom>
            <a:noFill/>
          </p:spPr>
          <p:txBody>
            <a:bodyPr wrap="square" rtlCol="0">
              <a:spAutoFit/>
            </a:bodyPr>
            <a:lstStyle/>
            <a:p>
              <a:r>
                <a:rPr lang="en-US" dirty="0">
                  <a:latin typeface="CMU Bright Roman"/>
                  <a:cs typeface="CMU Bright Roman"/>
                </a:rPr>
                <a:t>Single - Single</a:t>
              </a:r>
            </a:p>
          </p:txBody>
        </p:sp>
      </p:grpSp>
      <p:grpSp>
        <p:nvGrpSpPr>
          <p:cNvPr id="15" name="Group 14"/>
          <p:cNvGrpSpPr/>
          <p:nvPr/>
        </p:nvGrpSpPr>
        <p:grpSpPr>
          <a:xfrm>
            <a:off x="210464" y="2524852"/>
            <a:ext cx="4379551" cy="946494"/>
            <a:chOff x="210464" y="2860348"/>
            <a:chExt cx="4379551" cy="946494"/>
          </a:xfrm>
        </p:grpSpPr>
        <p:grpSp>
          <p:nvGrpSpPr>
            <p:cNvPr id="7" name="Group 6"/>
            <p:cNvGrpSpPr/>
            <p:nvPr/>
          </p:nvGrpSpPr>
          <p:grpSpPr>
            <a:xfrm>
              <a:off x="2370923" y="2860348"/>
              <a:ext cx="2219092" cy="946494"/>
              <a:chOff x="2370923" y="2860348"/>
              <a:chExt cx="2219092" cy="946494"/>
            </a:xfrm>
          </p:grpSpPr>
          <p:sp>
            <p:nvSpPr>
              <p:cNvPr id="27" name="Rectangle 26"/>
              <p:cNvSpPr/>
              <p:nvPr/>
            </p:nvSpPr>
            <p:spPr>
              <a:xfrm>
                <a:off x="2370923"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37" name="Straight Arrow Connector 36"/>
              <p:cNvCxnSpPr>
                <a:endCxn id="27" idx="2"/>
              </p:cNvCxnSpPr>
              <p:nvPr/>
            </p:nvCxnSpPr>
            <p:spPr>
              <a:xfrm flipV="1">
                <a:off x="2536610" y="350735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7" idx="3"/>
              </p:cNvCxnSpPr>
              <p:nvPr/>
            </p:nvCxnSpPr>
            <p:spPr>
              <a:xfrm>
                <a:off x="2702297" y="3333595"/>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004049"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0" name="Straight Arrow Connector 39"/>
              <p:cNvCxnSpPr/>
              <p:nvPr/>
            </p:nvCxnSpPr>
            <p:spPr>
              <a:xfrm flipV="1">
                <a:off x="3168223" y="286034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333911" y="3333595"/>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635663"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3" name="Straight Arrow Connector 42"/>
              <p:cNvCxnSpPr/>
              <p:nvPr/>
            </p:nvCxnSpPr>
            <p:spPr>
              <a:xfrm flipV="1">
                <a:off x="3799837" y="286034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56889" y="3333595"/>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4258641" y="3159832"/>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6" name="Straight Arrow Connector 45"/>
              <p:cNvCxnSpPr/>
              <p:nvPr/>
            </p:nvCxnSpPr>
            <p:spPr>
              <a:xfrm flipV="1">
                <a:off x="4422815" y="2860348"/>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210464" y="3138026"/>
              <a:ext cx="1825019" cy="369332"/>
            </a:xfrm>
            <a:prstGeom prst="rect">
              <a:avLst/>
            </a:prstGeom>
            <a:noFill/>
          </p:spPr>
          <p:txBody>
            <a:bodyPr wrap="square" rtlCol="0">
              <a:spAutoFit/>
            </a:bodyPr>
            <a:lstStyle/>
            <a:p>
              <a:r>
                <a:rPr lang="en-US" dirty="0">
                  <a:latin typeface="CMU Bright Roman"/>
                  <a:cs typeface="CMU Bright Roman"/>
                </a:rPr>
                <a:t>Single - Multiple</a:t>
              </a:r>
            </a:p>
          </p:txBody>
        </p:sp>
      </p:grpSp>
      <p:grpSp>
        <p:nvGrpSpPr>
          <p:cNvPr id="14" name="Group 13"/>
          <p:cNvGrpSpPr/>
          <p:nvPr/>
        </p:nvGrpSpPr>
        <p:grpSpPr>
          <a:xfrm>
            <a:off x="210464" y="3587858"/>
            <a:ext cx="4378038" cy="946494"/>
            <a:chOff x="210464" y="3923354"/>
            <a:chExt cx="4378038" cy="946494"/>
          </a:xfrm>
        </p:grpSpPr>
        <p:grpSp>
          <p:nvGrpSpPr>
            <p:cNvPr id="10" name="Group 9"/>
            <p:cNvGrpSpPr/>
            <p:nvPr/>
          </p:nvGrpSpPr>
          <p:grpSpPr>
            <a:xfrm>
              <a:off x="2365637" y="3923354"/>
              <a:ext cx="2222865" cy="946494"/>
              <a:chOff x="2365637" y="3923354"/>
              <a:chExt cx="2222865" cy="946494"/>
            </a:xfrm>
          </p:grpSpPr>
          <p:sp>
            <p:nvSpPr>
              <p:cNvPr id="47" name="Rectangle 46"/>
              <p:cNvSpPr/>
              <p:nvPr/>
            </p:nvSpPr>
            <p:spPr>
              <a:xfrm>
                <a:off x="2365637"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48" name="Straight Arrow Connector 47"/>
              <p:cNvCxnSpPr/>
              <p:nvPr/>
            </p:nvCxnSpPr>
            <p:spPr>
              <a:xfrm flipV="1">
                <a:off x="2536610" y="45703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2695499" y="439660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2997251"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1" name="Straight Arrow Connector 50"/>
              <p:cNvCxnSpPr/>
              <p:nvPr/>
            </p:nvCxnSpPr>
            <p:spPr>
              <a:xfrm flipV="1">
                <a:off x="3161425" y="45703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318477" y="4396601"/>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620229"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4" name="Straight Arrow Connector 53"/>
              <p:cNvCxnSpPr/>
              <p:nvPr/>
            </p:nvCxnSpPr>
            <p:spPr>
              <a:xfrm flipV="1">
                <a:off x="3784403" y="457036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4257128" y="4222838"/>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6" name="Straight Arrow Connector 55"/>
              <p:cNvCxnSpPr/>
              <p:nvPr/>
            </p:nvCxnSpPr>
            <p:spPr>
              <a:xfrm>
                <a:off x="3951603" y="4407174"/>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422815" y="3923354"/>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7" name="TextBox 76"/>
            <p:cNvSpPr txBox="1"/>
            <p:nvPr/>
          </p:nvSpPr>
          <p:spPr>
            <a:xfrm>
              <a:off x="210464" y="4211935"/>
              <a:ext cx="1825019" cy="369332"/>
            </a:xfrm>
            <a:prstGeom prst="rect">
              <a:avLst/>
            </a:prstGeom>
            <a:noFill/>
          </p:spPr>
          <p:txBody>
            <a:bodyPr wrap="square" rtlCol="0">
              <a:spAutoFit/>
            </a:bodyPr>
            <a:lstStyle/>
            <a:p>
              <a:r>
                <a:rPr lang="en-US" dirty="0">
                  <a:latin typeface="CMU Bright Roman"/>
                  <a:cs typeface="CMU Bright Roman"/>
                </a:rPr>
                <a:t>Multiple - Single</a:t>
              </a:r>
            </a:p>
          </p:txBody>
        </p:sp>
      </p:grpSp>
      <p:grpSp>
        <p:nvGrpSpPr>
          <p:cNvPr id="8" name="Group 7"/>
          <p:cNvGrpSpPr/>
          <p:nvPr/>
        </p:nvGrpSpPr>
        <p:grpSpPr>
          <a:xfrm>
            <a:off x="2364125" y="4698790"/>
            <a:ext cx="3489437" cy="946494"/>
            <a:chOff x="2364125" y="5034286"/>
            <a:chExt cx="3489437" cy="946494"/>
          </a:xfrm>
        </p:grpSpPr>
        <p:sp>
          <p:nvSpPr>
            <p:cNvPr id="58" name="Rectangle 57"/>
            <p:cNvSpPr/>
            <p:nvPr/>
          </p:nvSpPr>
          <p:spPr>
            <a:xfrm>
              <a:off x="2364125"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59" name="Straight Arrow Connector 58"/>
            <p:cNvCxnSpPr/>
            <p:nvPr/>
          </p:nvCxnSpPr>
          <p:spPr>
            <a:xfrm flipV="1">
              <a:off x="2536610"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2693987"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2995739"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2" name="Straight Arrow Connector 61"/>
            <p:cNvCxnSpPr/>
            <p:nvPr/>
          </p:nvCxnSpPr>
          <p:spPr>
            <a:xfrm flipV="1">
              <a:off x="3159913"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3316965"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3618717"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5" name="Straight Arrow Connector 64"/>
            <p:cNvCxnSpPr/>
            <p:nvPr/>
          </p:nvCxnSpPr>
          <p:spPr>
            <a:xfrm flipV="1">
              <a:off x="3782891"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4255616"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67" name="Straight Arrow Connector 66"/>
            <p:cNvCxnSpPr/>
            <p:nvPr/>
          </p:nvCxnSpPr>
          <p:spPr>
            <a:xfrm>
              <a:off x="3950091" y="5518106"/>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4421303"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887230" y="5344343"/>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70" name="Straight Arrow Connector 69"/>
            <p:cNvCxnSpPr/>
            <p:nvPr/>
          </p:nvCxnSpPr>
          <p:spPr>
            <a:xfrm>
              <a:off x="4581705" y="5528679"/>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5052917" y="504485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522188" y="5344343"/>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73" name="Straight Arrow Connector 72"/>
            <p:cNvCxnSpPr/>
            <p:nvPr/>
          </p:nvCxnSpPr>
          <p:spPr>
            <a:xfrm>
              <a:off x="5216663" y="5528679"/>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5687875" y="5044859"/>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210464" y="4979657"/>
            <a:ext cx="2153661" cy="369332"/>
          </a:xfrm>
          <a:prstGeom prst="rect">
            <a:avLst/>
          </a:prstGeom>
          <a:noFill/>
        </p:spPr>
        <p:txBody>
          <a:bodyPr wrap="square" rtlCol="0">
            <a:spAutoFit/>
          </a:bodyPr>
          <a:lstStyle/>
          <a:p>
            <a:r>
              <a:rPr lang="en-US" dirty="0">
                <a:latin typeface="CMU Bright Roman"/>
                <a:cs typeface="CMU Bright Roman"/>
              </a:rPr>
              <a:t>Multiple - Multiple</a:t>
            </a:r>
          </a:p>
        </p:txBody>
      </p:sp>
      <p:sp>
        <p:nvSpPr>
          <p:cNvPr id="79" name="TextBox 78"/>
          <p:cNvSpPr txBox="1"/>
          <p:nvPr/>
        </p:nvSpPr>
        <p:spPr>
          <a:xfrm>
            <a:off x="6162834" y="1797217"/>
            <a:ext cx="2981166" cy="369332"/>
          </a:xfrm>
          <a:prstGeom prst="rect">
            <a:avLst/>
          </a:prstGeom>
          <a:noFill/>
        </p:spPr>
        <p:txBody>
          <a:bodyPr wrap="square" rtlCol="0">
            <a:spAutoFit/>
          </a:bodyPr>
          <a:lstStyle/>
          <a:p>
            <a:r>
              <a:rPr lang="en-US" dirty="0">
                <a:latin typeface="CMU Bright Roman"/>
                <a:cs typeface="CMU Bright Roman"/>
              </a:rPr>
              <a:t>Feed-forward Network</a:t>
            </a:r>
          </a:p>
        </p:txBody>
      </p:sp>
      <p:sp>
        <p:nvSpPr>
          <p:cNvPr id="80" name="TextBox 79"/>
          <p:cNvSpPr txBox="1"/>
          <p:nvPr/>
        </p:nvSpPr>
        <p:spPr>
          <a:xfrm>
            <a:off x="6162834" y="2802530"/>
            <a:ext cx="2981166" cy="369332"/>
          </a:xfrm>
          <a:prstGeom prst="rect">
            <a:avLst/>
          </a:prstGeom>
          <a:noFill/>
        </p:spPr>
        <p:txBody>
          <a:bodyPr wrap="square" rtlCol="0">
            <a:spAutoFit/>
          </a:bodyPr>
          <a:lstStyle/>
          <a:p>
            <a:r>
              <a:rPr lang="en-US" dirty="0">
                <a:latin typeface="CMU Bright Roman"/>
                <a:cs typeface="CMU Bright Roman"/>
              </a:rPr>
              <a:t>Image Captioning</a:t>
            </a:r>
          </a:p>
        </p:txBody>
      </p:sp>
      <p:sp>
        <p:nvSpPr>
          <p:cNvPr id="81" name="TextBox 80"/>
          <p:cNvSpPr txBox="1"/>
          <p:nvPr/>
        </p:nvSpPr>
        <p:spPr>
          <a:xfrm>
            <a:off x="6162834" y="3876439"/>
            <a:ext cx="2981166" cy="369332"/>
          </a:xfrm>
          <a:prstGeom prst="rect">
            <a:avLst/>
          </a:prstGeom>
          <a:noFill/>
        </p:spPr>
        <p:txBody>
          <a:bodyPr wrap="square" rtlCol="0">
            <a:spAutoFit/>
          </a:bodyPr>
          <a:lstStyle/>
          <a:p>
            <a:r>
              <a:rPr lang="en-US" dirty="0">
                <a:latin typeface="CMU Bright Roman"/>
                <a:cs typeface="CMU Bright Roman"/>
              </a:rPr>
              <a:t>Sentiment Classification</a:t>
            </a:r>
          </a:p>
        </p:txBody>
      </p:sp>
      <p:sp>
        <p:nvSpPr>
          <p:cNvPr id="82" name="TextBox 81"/>
          <p:cNvSpPr txBox="1"/>
          <p:nvPr/>
        </p:nvSpPr>
        <p:spPr>
          <a:xfrm>
            <a:off x="6162834" y="4979657"/>
            <a:ext cx="2981166" cy="369332"/>
          </a:xfrm>
          <a:prstGeom prst="rect">
            <a:avLst/>
          </a:prstGeom>
          <a:noFill/>
        </p:spPr>
        <p:txBody>
          <a:bodyPr wrap="square" rtlCol="0">
            <a:spAutoFit/>
          </a:bodyPr>
          <a:lstStyle/>
          <a:p>
            <a:r>
              <a:rPr lang="en-US" dirty="0">
                <a:latin typeface="CMU Bright Roman"/>
                <a:cs typeface="CMU Bright Roman"/>
              </a:rPr>
              <a:t>Translation</a:t>
            </a:r>
          </a:p>
        </p:txBody>
      </p:sp>
      <p:grpSp>
        <p:nvGrpSpPr>
          <p:cNvPr id="84" name="Group 83"/>
          <p:cNvGrpSpPr/>
          <p:nvPr/>
        </p:nvGrpSpPr>
        <p:grpSpPr>
          <a:xfrm>
            <a:off x="2357772" y="5773765"/>
            <a:ext cx="2222865" cy="946494"/>
            <a:chOff x="2364125" y="5034286"/>
            <a:chExt cx="2222865" cy="946494"/>
          </a:xfrm>
        </p:grpSpPr>
        <p:sp>
          <p:nvSpPr>
            <p:cNvPr id="85" name="Rectangle 84"/>
            <p:cNvSpPr/>
            <p:nvPr/>
          </p:nvSpPr>
          <p:spPr>
            <a:xfrm>
              <a:off x="2364125"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6" name="Straight Arrow Connector 85"/>
            <p:cNvCxnSpPr/>
            <p:nvPr/>
          </p:nvCxnSpPr>
          <p:spPr>
            <a:xfrm flipV="1">
              <a:off x="2536610"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2693987"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2995739"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89" name="Straight Arrow Connector 88"/>
            <p:cNvCxnSpPr/>
            <p:nvPr/>
          </p:nvCxnSpPr>
          <p:spPr>
            <a:xfrm flipV="1">
              <a:off x="3159913"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3316965" y="5507533"/>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3618717"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2" name="Straight Arrow Connector 91"/>
            <p:cNvCxnSpPr/>
            <p:nvPr/>
          </p:nvCxnSpPr>
          <p:spPr>
            <a:xfrm flipV="1">
              <a:off x="3782891" y="568129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55616" y="5333770"/>
              <a:ext cx="331374" cy="347526"/>
            </a:xfrm>
            <a:prstGeom prst="rect">
              <a:avLst/>
            </a:prstGeom>
            <a:solidFill>
              <a:schemeClr val="accent3">
                <a:lumMod val="40000"/>
                <a:lumOff val="60000"/>
                <a:alpha val="33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latin typeface="CMU Bright Roman"/>
                <a:cs typeface="CMU Bright Roman"/>
              </a:endParaRPr>
            </a:p>
          </p:txBody>
        </p:sp>
        <p:cxnSp>
          <p:nvCxnSpPr>
            <p:cNvPr id="94" name="Straight Arrow Connector 93"/>
            <p:cNvCxnSpPr/>
            <p:nvPr/>
          </p:nvCxnSpPr>
          <p:spPr>
            <a:xfrm>
              <a:off x="3950091" y="5518106"/>
              <a:ext cx="301752"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3166266"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V="1">
              <a:off x="3782891"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4427656" y="5034286"/>
              <a:ext cx="0" cy="299484"/>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a:off x="6162834" y="6051443"/>
            <a:ext cx="2981166" cy="369332"/>
          </a:xfrm>
          <a:prstGeom prst="rect">
            <a:avLst/>
          </a:prstGeom>
          <a:noFill/>
        </p:spPr>
        <p:txBody>
          <a:bodyPr wrap="square" rtlCol="0">
            <a:spAutoFit/>
          </a:bodyPr>
          <a:lstStyle/>
          <a:p>
            <a:r>
              <a:rPr lang="en-US" dirty="0">
                <a:latin typeface="CMU Bright Roman"/>
                <a:cs typeface="CMU Bright Roman"/>
              </a:rPr>
              <a:t>Image Captioning</a:t>
            </a:r>
          </a:p>
        </p:txBody>
      </p:sp>
    </p:spTree>
    <p:extLst>
      <p:ext uri="{BB962C8B-B14F-4D97-AF65-F5344CB8AC3E}">
        <p14:creationId xmlns:p14="http://schemas.microsoft.com/office/powerpoint/2010/main" val="43880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10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for an RNN</a:t>
            </a:r>
          </a:p>
        </p:txBody>
      </p:sp>
      <p:pic>
        <p:nvPicPr>
          <p:cNvPr id="3" name="Picture 2" descr="Screen Shot 2016-04-10 at 6.15.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628" y="2144486"/>
            <a:ext cx="5816600" cy="2514600"/>
          </a:xfrm>
          <a:prstGeom prst="rect">
            <a:avLst/>
          </a:prstGeom>
        </p:spPr>
      </p:pic>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sp>
        <p:nvSpPr>
          <p:cNvPr id="5" name="TextBox 4"/>
          <p:cNvSpPr txBox="1"/>
          <p:nvPr/>
        </p:nvSpPr>
        <p:spPr>
          <a:xfrm>
            <a:off x="3447143" y="1569357"/>
            <a:ext cx="2252690" cy="369332"/>
          </a:xfrm>
          <a:prstGeom prst="rect">
            <a:avLst/>
          </a:prstGeom>
          <a:noFill/>
        </p:spPr>
        <p:txBody>
          <a:bodyPr wrap="none" rtlCol="0">
            <a:spAutoFit/>
          </a:bodyPr>
          <a:lstStyle/>
          <a:p>
            <a:r>
              <a:rPr lang="en-US" dirty="0"/>
              <a:t>Sequence of outputs</a:t>
            </a:r>
          </a:p>
        </p:txBody>
      </p:sp>
      <p:sp>
        <p:nvSpPr>
          <p:cNvPr id="6" name="TextBox 5"/>
          <p:cNvSpPr txBox="1"/>
          <p:nvPr/>
        </p:nvSpPr>
        <p:spPr>
          <a:xfrm>
            <a:off x="3599543" y="4978400"/>
            <a:ext cx="2113717" cy="369332"/>
          </a:xfrm>
          <a:prstGeom prst="rect">
            <a:avLst/>
          </a:prstGeom>
          <a:noFill/>
        </p:spPr>
        <p:txBody>
          <a:bodyPr wrap="none" rtlCol="0">
            <a:spAutoFit/>
          </a:bodyPr>
          <a:lstStyle/>
          <a:p>
            <a:r>
              <a:rPr lang="en-US" dirty="0"/>
              <a:t>Sequence of inputs</a:t>
            </a:r>
          </a:p>
        </p:txBody>
      </p:sp>
      <p:sp>
        <p:nvSpPr>
          <p:cNvPr id="7" name="Rectangular Callout 6"/>
          <p:cNvSpPr/>
          <p:nvPr/>
        </p:nvSpPr>
        <p:spPr>
          <a:xfrm>
            <a:off x="1142999" y="5152571"/>
            <a:ext cx="1505857" cy="1052286"/>
          </a:xfrm>
          <a:prstGeom prst="wedgeRectCallout">
            <a:avLst>
              <a:gd name="adj1" fmla="val 41215"/>
              <a:gd name="adj2" fmla="val -1107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 of sequence marker</a:t>
            </a:r>
          </a:p>
        </p:txBody>
      </p:sp>
      <p:sp>
        <p:nvSpPr>
          <p:cNvPr id="8" name="Rectangular Callout 7"/>
          <p:cNvSpPr/>
          <p:nvPr/>
        </p:nvSpPr>
        <p:spPr>
          <a:xfrm>
            <a:off x="6611256" y="5152571"/>
            <a:ext cx="1505857" cy="1052286"/>
          </a:xfrm>
          <a:prstGeom prst="wedgeRectCallout">
            <a:avLst>
              <a:gd name="adj1" fmla="val -23845"/>
              <a:gd name="adj2" fmla="val -1125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End of sequence marker</a:t>
            </a:r>
          </a:p>
        </p:txBody>
      </p:sp>
      <p:sp>
        <p:nvSpPr>
          <p:cNvPr id="9" name="Rectangular Callout 8"/>
          <p:cNvSpPr/>
          <p:nvPr/>
        </p:nvSpPr>
        <p:spPr>
          <a:xfrm>
            <a:off x="457201" y="1569357"/>
            <a:ext cx="1451428" cy="1660072"/>
          </a:xfrm>
          <a:prstGeom prst="wedgeRectCallout">
            <a:avLst>
              <a:gd name="adj1" fmla="val 132473"/>
              <a:gd name="adj2" fmla="val 5968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Some information is passed from one subunit to the next</a:t>
            </a:r>
          </a:p>
        </p:txBody>
      </p:sp>
    </p:spTree>
    <p:extLst>
      <p:ext uri="{BB962C8B-B14F-4D97-AF65-F5344CB8AC3E}">
        <p14:creationId xmlns:p14="http://schemas.microsoft.com/office/powerpoint/2010/main" val="205883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for an 1980’s RNN</a:t>
            </a:r>
          </a:p>
        </p:txBody>
      </p:sp>
      <p:pic>
        <p:nvPicPr>
          <p:cNvPr id="3" name="Picture 2" descr="Screen Shot 2016-04-10 at 6.15.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283" y="4880660"/>
            <a:ext cx="3747636" cy="1620157"/>
          </a:xfrm>
          <a:prstGeom prst="rect">
            <a:avLst/>
          </a:prstGeom>
        </p:spPr>
      </p:pic>
      <p:pic>
        <p:nvPicPr>
          <p:cNvPr id="10" name="Picture 9"/>
          <p:cNvPicPr>
            <a:picLocks noChangeAspect="1"/>
          </p:cNvPicPr>
          <p:nvPr/>
        </p:nvPicPr>
        <p:blipFill>
          <a:blip r:embed="rId4"/>
          <a:stretch>
            <a:fillRect/>
          </a:stretch>
        </p:blipFill>
        <p:spPr>
          <a:xfrm rot="16200000">
            <a:off x="2990" y="2896293"/>
            <a:ext cx="2232095" cy="1112062"/>
          </a:xfrm>
          <a:prstGeom prst="rect">
            <a:avLst/>
          </a:prstGeom>
        </p:spPr>
      </p:pic>
      <p:pic>
        <p:nvPicPr>
          <p:cNvPr id="11" name="Picture 10"/>
          <p:cNvPicPr>
            <a:picLocks noChangeAspect="1"/>
          </p:cNvPicPr>
          <p:nvPr/>
        </p:nvPicPr>
        <p:blipFill>
          <a:blip r:embed="rId4"/>
          <a:stretch>
            <a:fillRect/>
          </a:stretch>
        </p:blipFill>
        <p:spPr>
          <a:xfrm rot="16200000">
            <a:off x="1316050" y="2896293"/>
            <a:ext cx="2232095" cy="1112062"/>
          </a:xfrm>
          <a:prstGeom prst="rect">
            <a:avLst/>
          </a:prstGeom>
        </p:spPr>
      </p:pic>
      <p:pic>
        <p:nvPicPr>
          <p:cNvPr id="12" name="Picture 11"/>
          <p:cNvPicPr>
            <a:picLocks noChangeAspect="1"/>
          </p:cNvPicPr>
          <p:nvPr/>
        </p:nvPicPr>
        <p:blipFill>
          <a:blip r:embed="rId4"/>
          <a:stretch>
            <a:fillRect/>
          </a:stretch>
        </p:blipFill>
        <p:spPr>
          <a:xfrm rot="16200000">
            <a:off x="2737500" y="2896293"/>
            <a:ext cx="2232095" cy="1112062"/>
          </a:xfrm>
          <a:prstGeom prst="rect">
            <a:avLst/>
          </a:prstGeom>
        </p:spPr>
      </p:pic>
      <p:pic>
        <p:nvPicPr>
          <p:cNvPr id="13" name="Picture 12"/>
          <p:cNvPicPr>
            <a:picLocks noChangeAspect="1"/>
          </p:cNvPicPr>
          <p:nvPr/>
        </p:nvPicPr>
        <p:blipFill>
          <a:blip r:embed="rId4"/>
          <a:stretch>
            <a:fillRect/>
          </a:stretch>
        </p:blipFill>
        <p:spPr>
          <a:xfrm rot="16200000">
            <a:off x="6190998" y="2896293"/>
            <a:ext cx="2232095" cy="1112062"/>
          </a:xfrm>
          <a:prstGeom prst="rect">
            <a:avLst/>
          </a:prstGeom>
        </p:spPr>
      </p:pic>
      <p:cxnSp>
        <p:nvCxnSpPr>
          <p:cNvPr id="17" name="Straight Connector 16"/>
          <p:cNvCxnSpPr/>
          <p:nvPr/>
        </p:nvCxnSpPr>
        <p:spPr>
          <a:xfrm>
            <a:off x="1118736" y="3302000"/>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800349" y="3309257"/>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800349" y="4172858"/>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213378" y="4027715"/>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04145" y="3292928"/>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085758" y="3300185"/>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085758" y="4163786"/>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3498787" y="4018643"/>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98902" y="3283856"/>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80515" y="3291113"/>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680515" y="4154714"/>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093544" y="4009571"/>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000970" y="3274784"/>
            <a:ext cx="681613"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682583" y="3282041"/>
            <a:ext cx="0" cy="854529"/>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682583" y="4145642"/>
            <a:ext cx="423516" cy="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7095612" y="4000499"/>
            <a:ext cx="122489" cy="145143"/>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542643" y="3628571"/>
            <a:ext cx="415498" cy="369332"/>
          </a:xfrm>
          <a:prstGeom prst="rect">
            <a:avLst/>
          </a:prstGeom>
          <a:noFill/>
        </p:spPr>
        <p:txBody>
          <a:bodyPr wrap="none" rtlCol="0">
            <a:spAutoFit/>
          </a:bodyPr>
          <a:lstStyle/>
          <a:p>
            <a:r>
              <a:rPr lang="en-US" dirty="0"/>
              <a:t>…</a:t>
            </a:r>
          </a:p>
        </p:txBody>
      </p:sp>
      <p:sp>
        <p:nvSpPr>
          <p:cNvPr id="37" name="TextBox 36"/>
          <p:cNvSpPr txBox="1"/>
          <p:nvPr/>
        </p:nvSpPr>
        <p:spPr>
          <a:xfrm>
            <a:off x="320423" y="5133324"/>
            <a:ext cx="4089156"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Problem with this: it’s extremely deep and very hard to train</a:t>
            </a:r>
          </a:p>
        </p:txBody>
      </p:sp>
    </p:spTree>
    <p:extLst>
      <p:ext uri="{BB962C8B-B14F-4D97-AF65-F5344CB8AC3E}">
        <p14:creationId xmlns:p14="http://schemas.microsoft.com/office/powerpoint/2010/main" val="420943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Bidirectional RNNs</a:t>
            </a:r>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6" name="Εικόνα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22" y="2479634"/>
            <a:ext cx="4160296" cy="2718231"/>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294856" y="5696106"/>
                <a:ext cx="8285409" cy="709553"/>
              </a:xfrm>
              <a:prstGeom prst="rect">
                <a:avLst/>
              </a:prstGeom>
            </p:spPr>
            <p:txBody>
              <a:bodyPr wrap="square">
                <a:spAutoFit/>
              </a:bodyPr>
              <a:lstStyle/>
              <a:p>
                <a:pPr lvl="0" defTabSz="914400" eaLnBrk="0" fontAlgn="base" hangingPunct="0">
                  <a:spcBef>
                    <a:spcPct val="0"/>
                  </a:spcBef>
                  <a:spcAft>
                    <a:spcPct val="0"/>
                  </a:spcAft>
                </a:pPr>
                <a:r>
                  <a:rPr lang="el-GR" altLang="el-GR" dirty="0" err="1"/>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a:t>hidden</a:t>
                </a:r>
                <a:r>
                  <a:rPr lang="el-GR" altLang="el-GR" dirty="0"/>
                  <a:t> </a:t>
                </a:r>
                <a:r>
                  <a:rPr lang="el-GR" altLang="el-GR" dirty="0" err="1"/>
                  <a:t>state</a:t>
                </a:r>
                <a:r>
                  <a:rPr lang="el-GR" altLang="el-GR" dirty="0"/>
                  <a:t> of </a:t>
                </a:r>
                <a:r>
                  <a:rPr lang="el-GR" altLang="el-GR" dirty="0" err="1"/>
                  <a:t>both</a:t>
                </a:r>
                <a:r>
                  <a:rPr lang="el-GR" altLang="el-GR" dirty="0"/>
                  <a:t> </a:t>
                </a:r>
                <a:r>
                  <a:rPr lang="el-GR" altLang="el-GR" dirty="0" err="1"/>
                  <a:t>RNNs</a:t>
                </a:r>
                <a:r>
                  <a:rPr lang="en-US" altLang="el-GR" dirty="0"/>
                  <a:t> </a:t>
                </a:r>
                <a14:m>
                  <m:oMath xmlns:m="http://schemas.openxmlformats.org/officeDocument/2006/math">
                    <m:d>
                      <m:dPr>
                        <m:begChr m:val="["/>
                        <m:endChr m:val="]"/>
                        <m:ctrlPr>
                          <a:rPr lang="mr-IN"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i="1">
                        <a:latin typeface="Cambria Math" charset="0"/>
                      </a:rPr>
                      <m:t> </m:t>
                    </m:r>
                  </m:oMath>
                </a14:m>
                <a:endParaRPr lang="el-GR" altLang="el-GR"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294856" y="5696106"/>
                <a:ext cx="8285409" cy="709553"/>
              </a:xfrm>
              <a:prstGeom prst="rect">
                <a:avLst/>
              </a:prstGeom>
              <a:blipFill rotWithShape="0">
                <a:blip r:embed="rId4"/>
                <a:stretch>
                  <a:fillRect l="-588" t="-4274" b="-6068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398062" y="3350092"/>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398062" y="3350092"/>
                <a:ext cx="3311804" cy="410305"/>
              </a:xfrm>
              <a:prstGeom prst="rect">
                <a:avLst/>
              </a:prstGeom>
              <a:blipFill rotWithShape="0">
                <a:blip r:embed="rId5"/>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462961" y="2808988"/>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462961" y="2808988"/>
                <a:ext cx="3311804" cy="410305"/>
              </a:xfrm>
              <a:prstGeom prst="rect">
                <a:avLst/>
              </a:prstGeom>
              <a:blipFill rotWithShape="0">
                <a:blip r:embed="rId6"/>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462961" y="3876013"/>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panose="02040503050406030204" pitchFamily="18" charset="0"/>
                            </a:rPr>
                          </m:ctrlPr>
                        </m:dPr>
                        <m:e>
                          <m:r>
                            <a:rPr lang="en-US" b="0" i="1" smtClean="0">
                              <a:latin typeface="Cambria Math" charset="0"/>
                            </a:rPr>
                            <m:t> </m:t>
                          </m:r>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xmlns="">
          <p:sp>
            <p:nvSpPr>
              <p:cNvPr id="21" name="TextBox 20"/>
              <p:cNvSpPr txBox="1">
                <a:spLocks noRot="1" noChangeAspect="1" noMove="1" noResize="1" noEditPoints="1" noAdjustHandles="1" noChangeArrowheads="1" noChangeShapeType="1" noTextEdit="1"/>
              </p:cNvSpPr>
              <p:nvPr/>
            </p:nvSpPr>
            <p:spPr>
              <a:xfrm>
                <a:off x="4462961" y="3876013"/>
                <a:ext cx="1938288" cy="432554"/>
              </a:xfrm>
              <a:prstGeom prst="rect">
                <a:avLst/>
              </a:prstGeom>
              <a:blipFill rotWithShape="0">
                <a:blip r:embed="rId7"/>
                <a:stretch>
                  <a:fillRect t="-71831" b="-100000"/>
                </a:stretch>
              </a:blipFill>
            </p:spPr>
            <p:txBody>
              <a:bodyPr/>
              <a:lstStyle/>
              <a:p>
                <a:r>
                  <a:rPr lang="el-GR">
                    <a:noFill/>
                  </a:rPr>
                  <a:t> </a:t>
                </a:r>
              </a:p>
            </p:txBody>
          </p:sp>
        </mc:Fallback>
      </mc:AlternateContent>
      <p:sp>
        <p:nvSpPr>
          <p:cNvPr id="23" name="TextBox 22"/>
          <p:cNvSpPr txBox="1"/>
          <p:nvPr/>
        </p:nvSpPr>
        <p:spPr>
          <a:xfrm>
            <a:off x="4462961" y="4650035"/>
            <a:ext cx="4381328" cy="369332"/>
          </a:xfrm>
          <a:prstGeom prst="rect">
            <a:avLst/>
          </a:prstGeom>
          <a:noFill/>
        </p:spPr>
        <p:txBody>
          <a:bodyPr wrap="none" rtlCol="0">
            <a:spAutoFit/>
          </a:bodyPr>
          <a:lstStyle/>
          <a:p>
            <a:r>
              <a:rPr lang="en-US" dirty="0"/>
              <a:t>past and future around a single token</a:t>
            </a:r>
            <a:endParaRPr lang="el-GR" dirty="0"/>
          </a:p>
        </p:txBody>
      </p:sp>
      <p:cxnSp>
        <p:nvCxnSpPr>
          <p:cNvPr id="25" name="Ευθύγραμμο βέλος σύνδεσης 24"/>
          <p:cNvCxnSpPr/>
          <p:nvPr/>
        </p:nvCxnSpPr>
        <p:spPr>
          <a:xfrm flipV="1">
            <a:off x="4826000" y="4265704"/>
            <a:ext cx="1028700" cy="41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572064" y="4226093"/>
            <a:ext cx="341281" cy="45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304800" y="5197865"/>
            <a:ext cx="3407391" cy="369332"/>
          </a:xfrm>
          <a:prstGeom prst="rect">
            <a:avLst/>
          </a:prstGeom>
        </p:spPr>
        <p:txBody>
          <a:bodyPr wrap="square">
            <a:spAutoFit/>
          </a:bodyPr>
          <a:lstStyle/>
          <a:p>
            <a:pPr algn="ctr"/>
            <a:r>
              <a:rPr lang="el-GR" sz="900" i="1" dirty="0" err="1"/>
              <a:t>http</a:t>
            </a:r>
            <a:r>
              <a:rPr lang="el-GR" sz="900" i="1" dirty="0"/>
              <a:t>://</a:t>
            </a:r>
            <a:r>
              <a:rPr lang="el-GR" sz="900" i="1" dirty="0" err="1"/>
              <a:t>www.wildml.com</a:t>
            </a:r>
            <a:r>
              <a:rPr lang="el-GR" sz="900" i="1" dirty="0"/>
              <a:t>/2015/09/recurrent-neural-networks-tutorial-part-1-introduction-to-rnns/</a:t>
            </a:r>
          </a:p>
        </p:txBody>
      </p:sp>
      <p:sp>
        <p:nvSpPr>
          <p:cNvPr id="30" name="TextBox 29"/>
          <p:cNvSpPr txBox="1"/>
          <p:nvPr/>
        </p:nvSpPr>
        <p:spPr>
          <a:xfrm>
            <a:off x="137522" y="1592570"/>
            <a:ext cx="8231778" cy="923330"/>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 incorporate </a:t>
            </a:r>
            <a:r>
              <a:rPr lang="el-GR" altLang="el-GR" dirty="0" err="1"/>
              <a:t>both</a:t>
            </a:r>
            <a:r>
              <a:rPr lang="el-GR" altLang="el-GR" dirty="0"/>
              <a:t> </a:t>
            </a:r>
            <a:r>
              <a:rPr lang="el-GR" altLang="el-GR" dirty="0" err="1"/>
              <a:t>left</a:t>
            </a:r>
            <a:r>
              <a:rPr lang="el-GR" altLang="el-GR" dirty="0"/>
              <a:t> and </a:t>
            </a:r>
            <a:r>
              <a:rPr lang="el-GR" altLang="el-GR" dirty="0" err="1"/>
              <a:t>right</a:t>
            </a:r>
            <a:r>
              <a:rPr lang="el-GR" altLang="el-GR" dirty="0"/>
              <a:t> </a:t>
            </a:r>
            <a:r>
              <a:rPr lang="el-GR" altLang="el-GR" dirty="0" err="1"/>
              <a:t>context</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may</a:t>
            </a:r>
            <a:r>
              <a:rPr lang="el-GR" altLang="el-GR" dirty="0"/>
              <a:t> </a:t>
            </a:r>
            <a:r>
              <a:rPr lang="el-GR" altLang="el-GR" dirty="0" err="1"/>
              <a:t>not</a:t>
            </a:r>
            <a:r>
              <a:rPr lang="el-GR" altLang="el-GR" dirty="0"/>
              <a:t> </a:t>
            </a:r>
            <a:r>
              <a:rPr lang="el-GR" altLang="el-GR" dirty="0" err="1"/>
              <a:t>only</a:t>
            </a:r>
            <a:r>
              <a:rPr lang="el-GR" altLang="el-GR" dirty="0"/>
              <a:t> </a:t>
            </a:r>
            <a:r>
              <a:rPr lang="el-GR" altLang="el-GR" dirty="0" err="1"/>
              <a:t>depend</a:t>
            </a:r>
            <a:r>
              <a:rPr lang="el-GR" altLang="el-GR" dirty="0"/>
              <a:t> on the </a:t>
            </a:r>
            <a:r>
              <a:rPr lang="el-GR" altLang="el-GR" b="1" dirty="0" err="1">
                <a:solidFill>
                  <a:schemeClr val="accent2"/>
                </a:solidFill>
              </a:rPr>
              <a:t>previous</a:t>
            </a:r>
            <a:r>
              <a:rPr lang="el-GR" altLang="el-GR" dirty="0">
                <a:solidFill>
                  <a:schemeClr val="accent2"/>
                </a:solidFill>
              </a:rPr>
              <a:t> </a:t>
            </a:r>
            <a:r>
              <a:rPr lang="el-GR" altLang="el-GR" dirty="0" err="1"/>
              <a:t>elements</a:t>
            </a:r>
            <a:r>
              <a:rPr lang="el-GR" altLang="el-GR" dirty="0"/>
              <a:t> in the </a:t>
            </a:r>
            <a:r>
              <a:rPr lang="el-GR" altLang="el-GR" dirty="0" err="1"/>
              <a:t>sequence</a:t>
            </a:r>
            <a:r>
              <a:rPr lang="el-GR" altLang="el-GR" dirty="0"/>
              <a:t>, </a:t>
            </a:r>
            <a:r>
              <a:rPr lang="en-US" altLang="el-GR" dirty="0"/>
              <a:t> </a:t>
            </a:r>
            <a:r>
              <a:rPr lang="el-GR" altLang="el-GR" dirty="0" err="1"/>
              <a:t>but</a:t>
            </a:r>
            <a:r>
              <a:rPr lang="el-GR" altLang="el-GR" dirty="0"/>
              <a:t> </a:t>
            </a:r>
            <a:r>
              <a:rPr lang="el-GR" altLang="el-GR" dirty="0" err="1"/>
              <a:t>also</a:t>
            </a:r>
            <a:r>
              <a:rPr lang="el-GR" altLang="el-GR" dirty="0"/>
              <a:t> </a:t>
            </a:r>
            <a:r>
              <a:rPr lang="el-GR" altLang="el-GR" b="1" dirty="0" err="1">
                <a:solidFill>
                  <a:schemeClr val="accent2"/>
                </a:solidFill>
              </a:rPr>
              <a:t>future</a:t>
            </a:r>
            <a:r>
              <a:rPr lang="el-GR" altLang="el-GR" dirty="0">
                <a:solidFill>
                  <a:schemeClr val="accent2"/>
                </a:solidFill>
              </a:rPr>
              <a:t> </a:t>
            </a:r>
            <a:r>
              <a:rPr lang="el-GR" altLang="el-GR" dirty="0" err="1"/>
              <a:t>elements</a:t>
            </a:r>
            <a:r>
              <a:rPr lang="el-GR" altLang="el-GR" dirty="0"/>
              <a:t>. </a:t>
            </a:r>
            <a:endParaRPr lang="en-US" altLang="el-GR" dirty="0"/>
          </a:p>
        </p:txBody>
      </p:sp>
    </p:spTree>
    <p:extLst>
      <p:ext uri="{BB962C8B-B14F-4D97-AF65-F5344CB8AC3E}">
        <p14:creationId xmlns:p14="http://schemas.microsoft.com/office/powerpoint/2010/main" val="127340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6236" y="1041400"/>
            <a:ext cx="5137780" cy="3580049"/>
          </a:xfrm>
          <a:prstGeom prst="rect">
            <a:avLst/>
          </a:prstGeom>
        </p:spPr>
      </p:pic>
      <p:pic>
        <p:nvPicPr>
          <p:cNvPr id="4" name="Picture 3"/>
          <p:cNvPicPr>
            <a:picLocks noChangeAspect="1"/>
          </p:cNvPicPr>
          <p:nvPr/>
        </p:nvPicPr>
        <p:blipFill>
          <a:blip r:embed="rId4"/>
          <a:stretch>
            <a:fillRect/>
          </a:stretch>
        </p:blipFill>
        <p:spPr>
          <a:xfrm>
            <a:off x="3291890" y="1397000"/>
            <a:ext cx="5636210"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Several big improvements in recent years in NLP </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Machine Translation</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Sentiment Analysis</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Dialogue Agents</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Question Answering</a:t>
            </a:r>
          </a:p>
          <a:p>
            <a:pPr marL="285750" marR="0" lvl="0" indent="-285750" algn="l" defTabSz="457200" rtl="0" eaLnBrk="1" fontAlgn="auto" latinLnBrk="0" hangingPunct="1">
              <a:lnSpc>
                <a:spcPct val="100000"/>
              </a:lnSpc>
              <a:spcBef>
                <a:spcPts val="0"/>
              </a:spcBef>
              <a:spcAft>
                <a:spcPts val="0"/>
              </a:spcAft>
              <a:buClrTx/>
              <a:buSzTx/>
              <a:buFont typeface="Wingdings" charset="2"/>
              <a:buChar char="ü"/>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Text Classification     </a:t>
            </a:r>
            <a:r>
              <a:rPr kumimoji="0" lang="mr-IN" sz="1800" b="0" i="0" u="none" strike="noStrike" kern="1200" cap="none" spc="0" normalizeH="0" baseline="0" noProof="0" dirty="0">
                <a:ln>
                  <a:noFill/>
                </a:ln>
                <a:solidFill>
                  <a:prstClr val="black"/>
                </a:solidFill>
                <a:effectLst/>
                <a:uLnTx/>
                <a:uFillTx/>
                <a:latin typeface="Century Gothic"/>
                <a:ea typeface="+mn-ea"/>
                <a:cs typeface="Mangal" panose="02040503050203030202" pitchFamily="18" charset="0"/>
              </a:rPr>
              <a:t>…</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State of the art in </a:t>
            </a:r>
            <a:r>
              <a:rPr kumimoji="0" lang="mr-IN" sz="4800" b="0" i="0" u="none" strike="noStrike" kern="1200" cap="none" spc="0" normalizeH="0" baseline="0" noProof="0" dirty="0">
                <a:ln>
                  <a:noFill/>
                </a:ln>
                <a:solidFill>
                  <a:prstClr val="black">
                    <a:lumMod val="85000"/>
                    <a:lumOff val="15000"/>
                  </a:prstClr>
                </a:solidFill>
                <a:effectLst/>
                <a:uLnTx/>
                <a:uFillTx/>
                <a:latin typeface="Book Antiqua"/>
                <a:ea typeface="+mj-ea"/>
                <a:cs typeface="Mangal" panose="02040503050203030202" pitchFamily="18" charset="0"/>
              </a:rPr>
              <a:t>…</a:t>
            </a:r>
            <a:endPar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endParaRPr>
          </a:p>
        </p:txBody>
      </p:sp>
      <p:sp>
        <p:nvSpPr>
          <p:cNvPr id="8" name="Rectangle 7"/>
          <p:cNvSpPr/>
          <p:nvPr/>
        </p:nvSpPr>
        <p:spPr>
          <a:xfrm>
            <a:off x="3848100" y="5419636"/>
            <a:ext cx="5080000"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Leverage different levels of representation</a:t>
            </a:r>
          </a:p>
          <a:p>
            <a:pPr marL="285750" marR="0" lvl="0" indent="-285750" algn="l" defTabSz="457200" rtl="0" eaLnBrk="1" fontAlgn="auto" latinLnBrk="0" hangingPunct="1">
              <a:lnSpc>
                <a:spcPct val="100000"/>
              </a:lnSpc>
              <a:spcBef>
                <a:spcPts val="0"/>
              </a:spcBef>
              <a:spcAft>
                <a:spcPts val="0"/>
              </a:spcAft>
              <a:buClrTx/>
              <a:buSzTx/>
              <a:buFont typeface="Courier New"/>
              <a:buChar char="o"/>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words &amp; characters</a:t>
            </a:r>
          </a:p>
          <a:p>
            <a:pPr marL="285750" marR="0" lvl="0" indent="-285750" algn="l" defTabSz="457200" rtl="0" eaLnBrk="1" fontAlgn="auto" latinLnBrk="0" hangingPunct="1">
              <a:lnSpc>
                <a:spcPct val="100000"/>
              </a:lnSpc>
              <a:spcBef>
                <a:spcPts val="0"/>
              </a:spcBef>
              <a:spcAft>
                <a:spcPts val="0"/>
              </a:spcAft>
              <a:buClrTx/>
              <a:buSzTx/>
              <a:buFont typeface="Courier New"/>
              <a:buChar char="o"/>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syntax &amp; semantics</a:t>
            </a:r>
          </a:p>
        </p:txBody>
      </p:sp>
      <p:sp>
        <p:nvSpPr>
          <p:cNvPr id="9" name="Rectangle 8">
            <a:extLst>
              <a:ext uri="{FF2B5EF4-FFF2-40B4-BE49-F238E27FC236}">
                <a16:creationId xmlns:a16="http://schemas.microsoft.com/office/drawing/2014/main" id="{5A71F02C-9ED6-ED41-B75D-527B2AC377F6}"/>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396048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p:sp>
        <p:nvSpPr>
          <p:cNvPr id="15" name="TextBox 14"/>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1777281"/>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1777281"/>
              </a:xfrm>
              <a:prstGeom prst="rect">
                <a:avLst/>
              </a:prstGeom>
              <a:blipFill rotWithShape="0">
                <a:blip r:embed="rId4"/>
                <a:stretch>
                  <a:fillRect l="-996" t="-3436" b="-25086"/>
                </a:stretch>
              </a:blipFill>
            </p:spPr>
            <p:txBody>
              <a:bodyPr/>
              <a:lstStyle/>
              <a:p>
                <a:r>
                  <a:rPr lang="el-GR">
                    <a:noFill/>
                  </a:rPr>
                  <a:t> </a:t>
                </a:r>
              </a:p>
            </p:txBody>
          </p:sp>
        </mc:Fallback>
      </mc:AlternateContent>
      <p:sp>
        <p:nvSpPr>
          <p:cNvPr id="20" name="Ορθογώνιο 19"/>
          <p:cNvSpPr/>
          <p:nvPr/>
        </p:nvSpPr>
        <p:spPr>
          <a:xfrm>
            <a:off x="182131" y="5028149"/>
            <a:ext cx="8809469" cy="646331"/>
          </a:xfrm>
          <a:prstGeom prst="rect">
            <a:avLst/>
          </a:prstGeom>
        </p:spPr>
        <p:txBody>
          <a:bodyPr wrap="square">
            <a:spAutoFit/>
          </a:bodyPr>
          <a:lstStyle/>
          <a:p>
            <a:r>
              <a:rPr lang="en-US" dirty="0"/>
              <a:t>Controls how much of past state should matter now</a:t>
            </a:r>
          </a:p>
          <a:p>
            <a:r>
              <a:rPr lang="en-US" dirty="0"/>
              <a:t>If z close to 1, then we can copy information in that unit through many steps!</a:t>
            </a:r>
            <a:endParaRPr lang="el-GR" dirty="0"/>
          </a:p>
        </p:txBody>
      </p:sp>
    </p:spTree>
    <p:extLst>
      <p:ext uri="{BB962C8B-B14F-4D97-AF65-F5344CB8AC3E}">
        <p14:creationId xmlns:p14="http://schemas.microsoft.com/office/powerpoint/2010/main" val="32096623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3480120"/>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a:p>
                <a:endParaRPr lang="el-GR" dirty="0"/>
              </a:p>
              <a:p>
                <a:r>
                  <a:rPr lang="en-US"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a:p>
              <a:p>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3480120"/>
              </a:xfrm>
              <a:prstGeom prst="rect">
                <a:avLst/>
              </a:prstGeom>
              <a:blipFill rotWithShape="0">
                <a:blip r:embed="rId4"/>
                <a:stretch>
                  <a:fillRect l="-996" t="-1751"/>
                </a:stretch>
              </a:blipFill>
            </p:spPr>
            <p:txBody>
              <a:bodyPr/>
              <a:lstStyle/>
              <a:p>
                <a:r>
                  <a:rPr lang="el-GR">
                    <a:noFill/>
                  </a:rPr>
                  <a:t> </a:t>
                </a:r>
              </a:p>
            </p:txBody>
          </p:sp>
        </mc:Fallback>
      </mc:AlternateContent>
      <p:sp>
        <p:nvSpPr>
          <p:cNvPr id="19" name="Ορθογώνιο 18"/>
          <p:cNvSpPr/>
          <p:nvPr/>
        </p:nvSpPr>
        <p:spPr>
          <a:xfrm>
            <a:off x="4749800" y="4846289"/>
            <a:ext cx="4241800" cy="1384995"/>
          </a:xfrm>
          <a:prstGeom prst="rect">
            <a:avLst/>
          </a:prstGeom>
        </p:spPr>
        <p:txBody>
          <a:bodyPr wrap="square">
            <a:spAutoFit/>
          </a:bodyPr>
          <a:lstStyle/>
          <a:p>
            <a:pPr algn="ctr"/>
            <a:r>
              <a:rPr lang="en-US" dirty="0"/>
              <a:t>If reset close to 0, ignore previous hidden state </a:t>
            </a:r>
            <a:r>
              <a:rPr lang="en-US" sz="1600" dirty="0"/>
              <a:t>(allows model to drop information that is irrelevant in the future)</a:t>
            </a:r>
          </a:p>
          <a:p>
            <a:pPr algn="ctr"/>
            <a:endParaRPr lang="en-US" sz="1600" dirty="0"/>
          </a:p>
          <a:p>
            <a:pPr algn="ctr"/>
            <a:endParaRPr lang="en-US" sz="1600" dirty="0"/>
          </a:p>
        </p:txBody>
      </p:sp>
      <p:sp>
        <p:nvSpPr>
          <p:cNvPr id="10" name="Ορθογώνιο 9"/>
          <p:cNvSpPr/>
          <p:nvPr/>
        </p:nvSpPr>
        <p:spPr>
          <a:xfrm>
            <a:off x="182130" y="5812135"/>
            <a:ext cx="8410590" cy="646331"/>
          </a:xfrm>
          <a:prstGeom prst="rect">
            <a:avLst/>
          </a:prstGeom>
        </p:spPr>
        <p:txBody>
          <a:bodyPr wrap="square">
            <a:spAutoFit/>
          </a:bodyPr>
          <a:lstStyle/>
          <a:p>
            <a:r>
              <a:rPr lang="en-US" dirty="0"/>
              <a:t>Units with </a:t>
            </a:r>
            <a:r>
              <a:rPr lang="en-US" b="1" dirty="0">
                <a:solidFill>
                  <a:schemeClr val="accent2"/>
                </a:solidFill>
              </a:rPr>
              <a:t>short-term</a:t>
            </a:r>
            <a:r>
              <a:rPr lang="en-US" dirty="0"/>
              <a:t> dependencies often have </a:t>
            </a:r>
            <a:r>
              <a:rPr lang="en-US" b="1" dirty="0">
                <a:solidFill>
                  <a:schemeClr val="accent2"/>
                </a:solidFill>
              </a:rPr>
              <a:t>reset</a:t>
            </a:r>
            <a:r>
              <a:rPr lang="en-US" dirty="0">
                <a:solidFill>
                  <a:schemeClr val="accent2"/>
                </a:solidFill>
              </a:rPr>
              <a:t> </a:t>
            </a:r>
            <a:r>
              <a:rPr lang="en-US" dirty="0"/>
              <a:t>gates very active</a:t>
            </a:r>
          </a:p>
          <a:p>
            <a:r>
              <a:rPr lang="en-US" dirty="0"/>
              <a:t>Units with </a:t>
            </a:r>
            <a:r>
              <a:rPr lang="en-US" b="1" dirty="0">
                <a:solidFill>
                  <a:schemeClr val="accent2"/>
                </a:solidFill>
              </a:rPr>
              <a:t>long-term</a:t>
            </a:r>
            <a:r>
              <a:rPr lang="en-US" dirty="0"/>
              <a:t> dependencies have active </a:t>
            </a:r>
            <a:r>
              <a:rPr lang="en-US" b="1" dirty="0">
                <a:solidFill>
                  <a:schemeClr val="accent2"/>
                </a:solidFill>
              </a:rPr>
              <a:t>update</a:t>
            </a:r>
            <a:r>
              <a:rPr lang="en-US" dirty="0"/>
              <a:t> gates z </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p:spTree>
    <p:extLst>
      <p:ext uri="{BB962C8B-B14F-4D97-AF65-F5344CB8AC3E}">
        <p14:creationId xmlns:p14="http://schemas.microsoft.com/office/powerpoint/2010/main" val="1233468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4335739"/>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a:p>
                <a:endParaRPr lang="el-GR" dirty="0"/>
              </a:p>
              <a:p>
                <a:r>
                  <a:rPr lang="en-US"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a:p>
              <a:p>
                <a:endParaRPr lang="en-US" dirty="0"/>
              </a:p>
              <a:p>
                <a:r>
                  <a:rPr lang="en-US" dirty="0"/>
                  <a:t>New memory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n-US" i="1">
                        <a:latin typeface="Cambria Math" charset="0"/>
                      </a:rPr>
                      <m:t>𝑡𝑎𝑛h</m:t>
                    </m:r>
                    <m:r>
                      <a:rPr lang="el-GR" i="1">
                        <a:latin typeface="Cambria Math" charset="0"/>
                      </a:rPr>
                      <m:t>(</m:t>
                    </m:r>
                    <m:sSub>
                      <m:sSubPr>
                        <m:ctrlPr>
                          <a:rPr lang="en-US" i="1">
                            <a:latin typeface="Cambria Math" panose="02040503050406030204" pitchFamily="18" charset="0"/>
                          </a:rPr>
                        </m:ctrlPr>
                      </m:sSubPr>
                      <m:e>
                        <m:r>
                          <a:rPr lang="en-US" i="1">
                            <a:latin typeface="Cambria Math" charset="0"/>
                          </a:rPr>
                          <m:t>𝑟</m:t>
                        </m:r>
                      </m:e>
                      <m:sub>
                        <m:r>
                          <a:rPr lang="en-US" i="1">
                            <a:latin typeface="Cambria Math" charset="0"/>
                          </a:rPr>
                          <m:t>𝑡</m:t>
                        </m:r>
                      </m:sub>
                    </m:sSub>
                    <m:r>
                      <a:rPr lang="it-IT" i="1">
                        <a:latin typeface="Cambria Math" charset="0"/>
                        <a:ea typeface="Cambria Math" charset="0"/>
                        <a:cs typeface="Cambria Math" charset="0"/>
                      </a:rPr>
                      <m:t>∘</m:t>
                    </m:r>
                    <m:r>
                      <a:rPr lang="en-US" i="1">
                        <a:latin typeface="Cambria Math" charset="0"/>
                      </a:rPr>
                      <m:t>𝑈</m:t>
                    </m:r>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i="1">
                        <a:latin typeface="Cambria Math" charset="0"/>
                      </a:rPr>
                      <m:t>𝑊</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n-US" dirty="0"/>
              </a:p>
              <a:p>
                <a:endParaRPr lang="en-US" dirty="0"/>
              </a:p>
              <a:p>
                <a:r>
                  <a:rPr lang="en-US" dirty="0"/>
                  <a:t>Final memory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h</m:t>
                        </m:r>
                      </m:e>
                      <m:sub>
                        <m:r>
                          <a:rPr lang="en-US" i="1">
                            <a:latin typeface="Cambria Math" charset="0"/>
                          </a:rPr>
                          <m:t>𝑡</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sSub>
                      <m:sSubPr>
                        <m:ctrlPr>
                          <a:rPr lang="en-US" i="1">
                            <a:latin typeface="Cambria Math" panose="02040503050406030204" pitchFamily="18" charset="0"/>
                          </a:rPr>
                        </m:ctrlPr>
                      </m:sSubPr>
                      <m:e>
                        <m:r>
                          <a:rPr lang="it-IT" i="1">
                            <a:latin typeface="Cambria Math" charset="0"/>
                            <a:ea typeface="Cambria Math" charset="0"/>
                            <a:cs typeface="Cambria Math" charset="0"/>
                          </a:rPr>
                          <m:t>∘</m:t>
                        </m:r>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b="0" i="1" smtClean="0">
                        <a:latin typeface="Cambria Math" charset="0"/>
                      </a:rPr>
                      <m:t>(1−</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r>
                      <a:rPr lang="en-US" b="0" i="1" smtClean="0">
                        <a:latin typeface="Cambria Math" charset="0"/>
                      </a:rPr>
                      <m:t>)</m:t>
                    </m:r>
                    <m:r>
                      <a:rPr lang="it-IT"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oMath>
                </a14:m>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4335739"/>
              </a:xfrm>
              <a:prstGeom prst="rect">
                <a:avLst/>
              </a:prstGeom>
              <a:blipFill rotWithShape="0">
                <a:blip r:embed="rId4"/>
                <a:stretch>
                  <a:fillRect l="-996" t="-1406"/>
                </a:stretch>
              </a:blipFill>
            </p:spPr>
            <p:txBody>
              <a:bodyPr/>
              <a:lstStyle/>
              <a:p>
                <a:r>
                  <a:rPr lang="el-GR">
                    <a:noFill/>
                  </a:rPr>
                  <a:t> </a:t>
                </a:r>
              </a:p>
            </p:txBody>
          </p:sp>
        </mc:Fallback>
      </mc:AlternateContent>
      <p:sp>
        <p:nvSpPr>
          <p:cNvPr id="10" name="TextBox 9"/>
          <p:cNvSpPr txBox="1"/>
          <p:nvPr/>
        </p:nvSpPr>
        <p:spPr>
          <a:xfrm>
            <a:off x="5092700" y="4984007"/>
            <a:ext cx="3898900" cy="1200329"/>
          </a:xfrm>
          <a:prstGeom prst="rect">
            <a:avLst/>
          </a:prstGeom>
          <a:noFill/>
        </p:spPr>
        <p:txBody>
          <a:bodyPr wrap="square" rtlCol="0">
            <a:spAutoFit/>
          </a:bodyPr>
          <a:lstStyle/>
          <a:p>
            <a:r>
              <a:rPr lang="en-US" dirty="0">
                <a:hlinkClick r:id="rId5"/>
              </a:rPr>
              <a:t>LSTMs</a:t>
            </a:r>
            <a:r>
              <a:rPr lang="en-US" dirty="0"/>
              <a:t> are a more complex form, but basically same intuition</a:t>
            </a:r>
          </a:p>
          <a:p>
            <a:r>
              <a:rPr lang="en-US" dirty="0"/>
              <a:t>GRUs are often more preferred than LSTMs</a:t>
            </a:r>
          </a:p>
        </p:txBody>
      </p:sp>
      <p:sp>
        <p:nvSpPr>
          <p:cNvPr id="2" name="Ορθογώνιο 1"/>
          <p:cNvSpPr/>
          <p:nvPr/>
        </p:nvSpPr>
        <p:spPr>
          <a:xfrm>
            <a:off x="4572000" y="6226938"/>
            <a:ext cx="4572000" cy="369332"/>
          </a:xfrm>
          <a:prstGeom prst="rect">
            <a:avLst/>
          </a:prstGeom>
        </p:spPr>
        <p:txBody>
          <a:bodyPr wrap="square">
            <a:spAutoFit/>
          </a:bodyPr>
          <a:lstStyle/>
          <a:p>
            <a:r>
              <a:rPr lang="en-US" dirty="0"/>
              <a:t>combines </a:t>
            </a:r>
            <a:r>
              <a:rPr lang="en-US"/>
              <a:t>current &amp; previous </a:t>
            </a:r>
            <a:r>
              <a:rPr lang="en-US" dirty="0"/>
              <a:t>time steps</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p:spTree>
    <p:extLst>
      <p:ext uri="{BB962C8B-B14F-4D97-AF65-F5344CB8AC3E}">
        <p14:creationId xmlns:p14="http://schemas.microsoft.com/office/powerpoint/2010/main" val="4075344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958" y="-37157"/>
            <a:ext cx="7886700" cy="1325563"/>
          </a:xfrm>
        </p:spPr>
        <p:txBody>
          <a:bodyPr/>
          <a:lstStyle/>
          <a:p>
            <a:r>
              <a:rPr lang="en-US" dirty="0"/>
              <a:t>Architecture for an LSTM</a:t>
            </a:r>
          </a:p>
        </p:txBody>
      </p:sp>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sp>
        <p:nvSpPr>
          <p:cNvPr id="10" name="TextBox 9"/>
          <p:cNvSpPr txBox="1"/>
          <p:nvPr/>
        </p:nvSpPr>
        <p:spPr>
          <a:xfrm>
            <a:off x="5937813" y="1105610"/>
            <a:ext cx="298235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err="1"/>
              <a:t>Longterm</a:t>
            </a:r>
            <a:r>
              <a:rPr lang="en-US" dirty="0"/>
              <a:t>-short term model</a:t>
            </a:r>
          </a:p>
        </p:txBody>
      </p:sp>
      <p:pic>
        <p:nvPicPr>
          <p:cNvPr id="3" name="Picture 2" descr="Screen Shot 2016-04-10 at 6.28.28 PM.png"/>
          <p:cNvPicPr>
            <a:picLocks noChangeAspect="1"/>
          </p:cNvPicPr>
          <p:nvPr/>
        </p:nvPicPr>
        <p:blipFill rotWithShape="1">
          <a:blip r:embed="rId3">
            <a:extLst>
              <a:ext uri="{28A0092B-C50C-407E-A947-70E740481C1C}">
                <a14:useLocalDpi xmlns:a14="http://schemas.microsoft.com/office/drawing/2010/main" val="0"/>
              </a:ext>
            </a:extLst>
          </a:blip>
          <a:srcRect l="2584" r="9761"/>
          <a:stretch/>
        </p:blipFill>
        <p:spPr>
          <a:xfrm>
            <a:off x="0" y="1614775"/>
            <a:ext cx="9104188" cy="3565010"/>
          </a:xfrm>
          <a:prstGeom prst="rect">
            <a:avLst/>
          </a:prstGeom>
        </p:spPr>
      </p:pic>
      <p:pic>
        <p:nvPicPr>
          <p:cNvPr id="5" name="Picture 4" descr="Screen Shot 2016-04-10 at 6.29.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5179785"/>
            <a:ext cx="5597071" cy="1099425"/>
          </a:xfrm>
          <a:prstGeom prst="rect">
            <a:avLst/>
          </a:prstGeom>
        </p:spPr>
      </p:pic>
      <p:sp>
        <p:nvSpPr>
          <p:cNvPr id="6" name="TextBox 5"/>
          <p:cNvSpPr txBox="1"/>
          <p:nvPr/>
        </p:nvSpPr>
        <p:spPr>
          <a:xfrm>
            <a:off x="5515429" y="5406572"/>
            <a:ext cx="2429196" cy="646331"/>
          </a:xfrm>
          <a:prstGeom prst="rect">
            <a:avLst/>
          </a:prstGeom>
          <a:noFill/>
        </p:spPr>
        <p:txBody>
          <a:bodyPr wrap="none" rtlCol="0">
            <a:spAutoFit/>
          </a:bodyPr>
          <a:lstStyle/>
          <a:p>
            <a:r>
              <a:rPr lang="el-GR" dirty="0"/>
              <a:t>σ</a:t>
            </a:r>
            <a:r>
              <a:rPr lang="en-US" dirty="0"/>
              <a:t>:  output in [0,1]</a:t>
            </a:r>
          </a:p>
          <a:p>
            <a:r>
              <a:rPr lang="en-US" dirty="0" err="1"/>
              <a:t>tanh</a:t>
            </a:r>
            <a:r>
              <a:rPr lang="en-US" dirty="0"/>
              <a:t>: output in [-1,+1]</a:t>
            </a:r>
          </a:p>
        </p:txBody>
      </p:sp>
      <p:sp>
        <p:nvSpPr>
          <p:cNvPr id="7" name="Down Arrow Callout 6"/>
          <p:cNvSpPr/>
          <p:nvPr/>
        </p:nvSpPr>
        <p:spPr>
          <a:xfrm>
            <a:off x="3017696" y="1237532"/>
            <a:ext cx="911822" cy="1682613"/>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Decide what to forget </a:t>
            </a:r>
          </a:p>
        </p:txBody>
      </p:sp>
      <p:sp>
        <p:nvSpPr>
          <p:cNvPr id="12" name="Down Arrow Callout 11"/>
          <p:cNvSpPr/>
          <p:nvPr/>
        </p:nvSpPr>
        <p:spPr>
          <a:xfrm>
            <a:off x="3821397" y="1237532"/>
            <a:ext cx="911822" cy="1682613"/>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Decide what to insert</a:t>
            </a:r>
          </a:p>
        </p:txBody>
      </p:sp>
      <p:sp>
        <p:nvSpPr>
          <p:cNvPr id="8" name="Up Arrow Callout 7"/>
          <p:cNvSpPr/>
          <p:nvPr/>
        </p:nvSpPr>
        <p:spPr>
          <a:xfrm>
            <a:off x="4255169" y="4016557"/>
            <a:ext cx="1801934" cy="1390015"/>
          </a:xfrm>
          <a:prstGeom prst="up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Combine with transformed </a:t>
            </a:r>
            <a:r>
              <a:rPr lang="en-US" dirty="0" err="1"/>
              <a:t>x</a:t>
            </a:r>
            <a:r>
              <a:rPr lang="en-US" baseline="-25000" dirty="0" err="1"/>
              <a:t>t</a:t>
            </a:r>
            <a:endParaRPr lang="en-US" baseline="-25000" dirty="0"/>
          </a:p>
        </p:txBody>
      </p:sp>
      <p:cxnSp>
        <p:nvCxnSpPr>
          <p:cNvPr id="13" name="Straight Arrow Connector 12"/>
          <p:cNvCxnSpPr/>
          <p:nvPr/>
        </p:nvCxnSpPr>
        <p:spPr>
          <a:xfrm>
            <a:off x="72725" y="2985281"/>
            <a:ext cx="8793167"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ounded Rectangular Callout 13"/>
          <p:cNvSpPr/>
          <p:nvPr/>
        </p:nvSpPr>
        <p:spPr>
          <a:xfrm>
            <a:off x="553606" y="1105610"/>
            <a:ext cx="1487138" cy="794113"/>
          </a:xfrm>
          <a:prstGeom prst="wedgeRoundRectCallout">
            <a:avLst>
              <a:gd name="adj1" fmla="val -44752"/>
              <a:gd name="adj2" fmla="val 17753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“Bits of memory”</a:t>
            </a:r>
          </a:p>
        </p:txBody>
      </p:sp>
    </p:spTree>
    <p:extLst>
      <p:ext uri="{BB962C8B-B14F-4D97-AF65-F5344CB8AC3E}">
        <p14:creationId xmlns:p14="http://schemas.microsoft.com/office/powerpoint/2010/main" val="414647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8" grpId="0" animBg="1"/>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an LSTM</a:t>
            </a:r>
          </a:p>
        </p:txBody>
      </p:sp>
      <p:sp>
        <p:nvSpPr>
          <p:cNvPr id="4" name="TextBox 3"/>
          <p:cNvSpPr txBox="1"/>
          <p:nvPr/>
        </p:nvSpPr>
        <p:spPr>
          <a:xfrm>
            <a:off x="2299582" y="6403601"/>
            <a:ext cx="6620585" cy="369332"/>
          </a:xfrm>
          <a:prstGeom prst="rect">
            <a:avLst/>
          </a:prstGeom>
          <a:noFill/>
        </p:spPr>
        <p:txBody>
          <a:bodyPr wrap="none" rtlCol="0">
            <a:spAutoFit/>
          </a:bodyPr>
          <a:lstStyle/>
          <a:p>
            <a:r>
              <a:rPr lang="en-US" dirty="0"/>
              <a:t>http://</a:t>
            </a:r>
            <a:r>
              <a:rPr lang="en-US" dirty="0" err="1"/>
              <a:t>colah.github.io</a:t>
            </a:r>
            <a:r>
              <a:rPr lang="en-US" dirty="0"/>
              <a:t>/posts/2015-08-Understanding-LSTMs/</a:t>
            </a:r>
          </a:p>
        </p:txBody>
      </p:sp>
      <p:pic>
        <p:nvPicPr>
          <p:cNvPr id="8" name="Picture 7" descr="Screen Shot 2016-04-10 at 6.33.04 PM.png"/>
          <p:cNvPicPr>
            <a:picLocks noChangeAspect="1"/>
          </p:cNvPicPr>
          <p:nvPr/>
        </p:nvPicPr>
        <p:blipFill rotWithShape="1">
          <a:blip r:embed="rId3">
            <a:extLst>
              <a:ext uri="{28A0092B-C50C-407E-A947-70E740481C1C}">
                <a14:useLocalDpi xmlns:a14="http://schemas.microsoft.com/office/drawing/2010/main" val="0"/>
              </a:ext>
            </a:extLst>
          </a:blip>
          <a:srcRect l="48316" t="34018" r="2448" b="24457"/>
          <a:stretch/>
        </p:blipFill>
        <p:spPr>
          <a:xfrm>
            <a:off x="1370533" y="2413882"/>
            <a:ext cx="4502173" cy="1226679"/>
          </a:xfrm>
          <a:prstGeom prst="rect">
            <a:avLst/>
          </a:prstGeom>
        </p:spPr>
      </p:pic>
      <p:pic>
        <p:nvPicPr>
          <p:cNvPr id="9" name="Picture 8" descr="Screen Shot 2016-04-10 at 6.33.11 PM.png"/>
          <p:cNvPicPr>
            <a:picLocks noChangeAspect="1"/>
          </p:cNvPicPr>
          <p:nvPr/>
        </p:nvPicPr>
        <p:blipFill rotWithShape="1">
          <a:blip r:embed="rId4">
            <a:extLst>
              <a:ext uri="{28A0092B-C50C-407E-A947-70E740481C1C}">
                <a14:useLocalDpi xmlns:a14="http://schemas.microsoft.com/office/drawing/2010/main" val="0"/>
              </a:ext>
            </a:extLst>
          </a:blip>
          <a:srcRect l="51166" t="43170" r="11475" b="32351"/>
          <a:stretch/>
        </p:blipFill>
        <p:spPr>
          <a:xfrm>
            <a:off x="1597518" y="3548637"/>
            <a:ext cx="3416146" cy="694755"/>
          </a:xfrm>
          <a:prstGeom prst="rect">
            <a:avLst/>
          </a:prstGeom>
        </p:spPr>
      </p:pic>
      <p:pic>
        <p:nvPicPr>
          <p:cNvPr id="11" name="Picture 10" descr="Screen Shot 2016-04-10 at 6.33.17 PM.png"/>
          <p:cNvPicPr>
            <a:picLocks noChangeAspect="1"/>
          </p:cNvPicPr>
          <p:nvPr/>
        </p:nvPicPr>
        <p:blipFill rotWithShape="1">
          <a:blip r:embed="rId5">
            <a:extLst>
              <a:ext uri="{28A0092B-C50C-407E-A947-70E740481C1C}">
                <a14:useLocalDpi xmlns:a14="http://schemas.microsoft.com/office/drawing/2010/main" val="0"/>
              </a:ext>
            </a:extLst>
          </a:blip>
          <a:srcRect l="51284" t="33521" r="6930" b="25818"/>
          <a:stretch/>
        </p:blipFill>
        <p:spPr>
          <a:xfrm>
            <a:off x="1647689" y="4349153"/>
            <a:ext cx="3820968" cy="1128978"/>
          </a:xfrm>
          <a:prstGeom prst="rect">
            <a:avLst/>
          </a:prstGeom>
        </p:spPr>
      </p:pic>
      <p:sp>
        <p:nvSpPr>
          <p:cNvPr id="37" name="TextBox 36"/>
          <p:cNvSpPr txBox="1"/>
          <p:nvPr/>
        </p:nvSpPr>
        <p:spPr>
          <a:xfrm>
            <a:off x="1143548" y="2071067"/>
            <a:ext cx="453970" cy="369332"/>
          </a:xfrm>
          <a:prstGeom prst="rect">
            <a:avLst/>
          </a:prstGeom>
          <a:noFill/>
        </p:spPr>
        <p:txBody>
          <a:bodyPr wrap="none" rtlCol="0">
            <a:spAutoFit/>
          </a:bodyPr>
          <a:lstStyle/>
          <a:p>
            <a:r>
              <a:rPr lang="en-US" dirty="0"/>
              <a:t>(1)</a:t>
            </a:r>
          </a:p>
        </p:txBody>
      </p:sp>
      <p:sp>
        <p:nvSpPr>
          <p:cNvPr id="38" name="TextBox 37"/>
          <p:cNvSpPr txBox="1"/>
          <p:nvPr/>
        </p:nvSpPr>
        <p:spPr>
          <a:xfrm>
            <a:off x="1143548" y="3640561"/>
            <a:ext cx="453970" cy="369332"/>
          </a:xfrm>
          <a:prstGeom prst="rect">
            <a:avLst/>
          </a:prstGeom>
          <a:noFill/>
        </p:spPr>
        <p:txBody>
          <a:bodyPr wrap="none" rtlCol="0">
            <a:spAutoFit/>
          </a:bodyPr>
          <a:lstStyle/>
          <a:p>
            <a:r>
              <a:rPr lang="en-US" dirty="0"/>
              <a:t>(2)</a:t>
            </a:r>
          </a:p>
        </p:txBody>
      </p:sp>
      <p:pic>
        <p:nvPicPr>
          <p:cNvPr id="40" name="Picture 39" descr="Screen Shot 2016-04-10 at 7.30.57 PM.png"/>
          <p:cNvPicPr>
            <a:picLocks noChangeAspect="1"/>
          </p:cNvPicPr>
          <p:nvPr/>
        </p:nvPicPr>
        <p:blipFill rotWithShape="1">
          <a:blip r:embed="rId6">
            <a:extLst>
              <a:ext uri="{28A0092B-C50C-407E-A947-70E740481C1C}">
                <a14:useLocalDpi xmlns:a14="http://schemas.microsoft.com/office/drawing/2010/main" val="0"/>
              </a:ext>
            </a:extLst>
          </a:blip>
          <a:srcRect l="51715" t="43057" r="8982" b="40694"/>
          <a:stretch/>
        </p:blipFill>
        <p:spPr>
          <a:xfrm>
            <a:off x="1647689" y="2049366"/>
            <a:ext cx="3712418" cy="458090"/>
          </a:xfrm>
          <a:prstGeom prst="rect">
            <a:avLst/>
          </a:prstGeom>
        </p:spPr>
      </p:pic>
      <p:sp>
        <p:nvSpPr>
          <p:cNvPr id="25" name="TextBox 24"/>
          <p:cNvSpPr txBox="1"/>
          <p:nvPr/>
        </p:nvSpPr>
        <p:spPr>
          <a:xfrm>
            <a:off x="1193719" y="4349153"/>
            <a:ext cx="453970" cy="369332"/>
          </a:xfrm>
          <a:prstGeom prst="rect">
            <a:avLst/>
          </a:prstGeom>
          <a:noFill/>
        </p:spPr>
        <p:txBody>
          <a:bodyPr wrap="none" rtlCol="0">
            <a:spAutoFit/>
          </a:bodyPr>
          <a:lstStyle/>
          <a:p>
            <a:r>
              <a:rPr lang="en-US" dirty="0"/>
              <a:t>(3)</a:t>
            </a:r>
          </a:p>
        </p:txBody>
      </p:sp>
      <p:sp>
        <p:nvSpPr>
          <p:cNvPr id="5" name="TextBox 4"/>
          <p:cNvSpPr txBox="1"/>
          <p:nvPr/>
        </p:nvSpPr>
        <p:spPr>
          <a:xfrm>
            <a:off x="153533" y="1515748"/>
            <a:ext cx="1980029" cy="461665"/>
          </a:xfrm>
          <a:prstGeom prst="rect">
            <a:avLst/>
          </a:prstGeom>
          <a:noFill/>
        </p:spPr>
        <p:txBody>
          <a:bodyPr wrap="none" rtlCol="0">
            <a:spAutoFit/>
          </a:bodyPr>
          <a:lstStyle/>
          <a:p>
            <a:r>
              <a:rPr lang="en-US" sz="2400" dirty="0">
                <a:latin typeface="Cambria Math"/>
                <a:cs typeface="Cambria Math"/>
              </a:rPr>
              <a:t>For </a:t>
            </a:r>
            <a:r>
              <a:rPr lang="en-US" sz="2400" i="1" dirty="0">
                <a:latin typeface="Cambria Math"/>
                <a:cs typeface="Cambria Math"/>
              </a:rPr>
              <a:t>t = 1,…,T:</a:t>
            </a:r>
            <a:endParaRPr lang="en-US" sz="2400" dirty="0">
              <a:latin typeface="Cambria Math"/>
              <a:cs typeface="Cambria Math"/>
            </a:endParaRPr>
          </a:p>
        </p:txBody>
      </p:sp>
      <p:pic>
        <p:nvPicPr>
          <p:cNvPr id="26" name="Picture 25" descr="Screen Shot 2016-04-10 at 6.15.1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4320" y="4856723"/>
            <a:ext cx="3578132" cy="1546878"/>
          </a:xfrm>
          <a:prstGeom prst="rect">
            <a:avLst/>
          </a:prstGeom>
        </p:spPr>
      </p:pic>
    </p:spTree>
    <p:extLst>
      <p:ext uri="{BB962C8B-B14F-4D97-AF65-F5344CB8AC3E}">
        <p14:creationId xmlns:p14="http://schemas.microsoft.com/office/powerpoint/2010/main" val="26041706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LSTM Examples</a:t>
            </a:r>
          </a:p>
        </p:txBody>
      </p:sp>
      <p:sp>
        <p:nvSpPr>
          <p:cNvPr id="5" name="Text Placeholder 4"/>
          <p:cNvSpPr>
            <a:spLocks noGrp="1"/>
          </p:cNvSpPr>
          <p:nvPr>
            <p:ph type="body" idx="1"/>
          </p:nvPr>
        </p:nvSpPr>
        <p:spPr/>
        <p:txBody>
          <a:bodyPr/>
          <a:lstStyle/>
          <a:p>
            <a:endParaRPr lang="en-US"/>
          </a:p>
        </p:txBody>
      </p:sp>
      <p:sp>
        <p:nvSpPr>
          <p:cNvPr id="2" name="TextBox 1"/>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spTree>
    <p:extLst>
      <p:ext uri="{BB962C8B-B14F-4D97-AF65-F5344CB8AC3E}">
        <p14:creationId xmlns:p14="http://schemas.microsoft.com/office/powerpoint/2010/main" val="2699579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LSTMs can be used for other sequence tasks</a:t>
            </a:r>
          </a:p>
        </p:txBody>
      </p:sp>
      <p:sp>
        <p:nvSpPr>
          <p:cNvPr id="2" name="TextBox 1"/>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7" name="Picture 6" descr="Screen Shot 2016-04-10 at 7.55.56 PM.png"/>
          <p:cNvPicPr>
            <a:picLocks noChangeAspect="1"/>
          </p:cNvPicPr>
          <p:nvPr/>
        </p:nvPicPr>
        <p:blipFill rotWithShape="1">
          <a:blip r:embed="rId3">
            <a:extLst>
              <a:ext uri="{28A0092B-C50C-407E-A947-70E740481C1C}">
                <a14:useLocalDpi xmlns:a14="http://schemas.microsoft.com/office/drawing/2010/main" val="0"/>
              </a:ext>
            </a:extLst>
          </a:blip>
          <a:srcRect l="14634"/>
          <a:stretch/>
        </p:blipFill>
        <p:spPr>
          <a:xfrm>
            <a:off x="669038" y="2335577"/>
            <a:ext cx="7805923" cy="2994837"/>
          </a:xfrm>
          <a:prstGeom prst="rect">
            <a:avLst/>
          </a:prstGeom>
        </p:spPr>
      </p:pic>
      <p:sp>
        <p:nvSpPr>
          <p:cNvPr id="9" name="TextBox 8"/>
          <p:cNvSpPr txBox="1"/>
          <p:nvPr/>
        </p:nvSpPr>
        <p:spPr>
          <a:xfrm>
            <a:off x="2436190" y="1689246"/>
            <a:ext cx="1544023" cy="646331"/>
          </a:xfrm>
          <a:prstGeom prst="rect">
            <a:avLst/>
          </a:prstGeom>
          <a:noFill/>
        </p:spPr>
        <p:txBody>
          <a:bodyPr wrap="square" rtlCol="0">
            <a:spAutoFit/>
          </a:bodyPr>
          <a:lstStyle/>
          <a:p>
            <a:r>
              <a:rPr lang="en-US" dirty="0"/>
              <a:t>sequence classification</a:t>
            </a:r>
          </a:p>
        </p:txBody>
      </p:sp>
      <p:sp>
        <p:nvSpPr>
          <p:cNvPr id="10" name="TextBox 9"/>
          <p:cNvSpPr txBox="1"/>
          <p:nvPr/>
        </p:nvSpPr>
        <p:spPr>
          <a:xfrm>
            <a:off x="4595706" y="1873912"/>
            <a:ext cx="1544023" cy="369332"/>
          </a:xfrm>
          <a:prstGeom prst="rect">
            <a:avLst/>
          </a:prstGeom>
          <a:noFill/>
        </p:spPr>
        <p:txBody>
          <a:bodyPr wrap="square" rtlCol="0">
            <a:spAutoFit/>
          </a:bodyPr>
          <a:lstStyle/>
          <a:p>
            <a:r>
              <a:rPr lang="en-US" dirty="0"/>
              <a:t>translation</a:t>
            </a:r>
          </a:p>
        </p:txBody>
      </p:sp>
      <p:sp>
        <p:nvSpPr>
          <p:cNvPr id="11" name="TextBox 10"/>
          <p:cNvSpPr txBox="1"/>
          <p:nvPr/>
        </p:nvSpPr>
        <p:spPr>
          <a:xfrm>
            <a:off x="6732542" y="1760063"/>
            <a:ext cx="1544023" cy="646331"/>
          </a:xfrm>
          <a:prstGeom prst="rect">
            <a:avLst/>
          </a:prstGeom>
          <a:noFill/>
        </p:spPr>
        <p:txBody>
          <a:bodyPr wrap="square" rtlCol="0">
            <a:spAutoFit/>
          </a:bodyPr>
          <a:lstStyle/>
          <a:p>
            <a:r>
              <a:rPr lang="en-US" dirty="0"/>
              <a:t>named entity recognition</a:t>
            </a:r>
          </a:p>
        </p:txBody>
      </p:sp>
      <p:sp>
        <p:nvSpPr>
          <p:cNvPr id="12" name="TextBox 11"/>
          <p:cNvSpPr txBox="1"/>
          <p:nvPr/>
        </p:nvSpPr>
        <p:spPr>
          <a:xfrm>
            <a:off x="892167" y="1707830"/>
            <a:ext cx="1544023" cy="646331"/>
          </a:xfrm>
          <a:prstGeom prst="rect">
            <a:avLst/>
          </a:prstGeom>
          <a:noFill/>
        </p:spPr>
        <p:txBody>
          <a:bodyPr wrap="square" rtlCol="0">
            <a:spAutoFit/>
          </a:bodyPr>
          <a:lstStyle/>
          <a:p>
            <a:r>
              <a:rPr lang="en-US" dirty="0"/>
              <a:t>image captioning</a:t>
            </a:r>
          </a:p>
        </p:txBody>
      </p:sp>
    </p:spTree>
    <p:extLst>
      <p:ext uri="{BB962C8B-B14F-4D97-AF65-F5344CB8AC3E}">
        <p14:creationId xmlns:p14="http://schemas.microsoft.com/office/powerpoint/2010/main" val="38346955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3850"/>
            <a:ext cx="7886700" cy="1325563"/>
          </a:xfrm>
        </p:spPr>
        <p:txBody>
          <a:bodyPr/>
          <a:lstStyle/>
          <a:p>
            <a:r>
              <a:rPr lang="en-US" dirty="0"/>
              <a:t>Character-level language model</a:t>
            </a:r>
          </a:p>
        </p:txBody>
      </p:sp>
      <p:sp>
        <p:nvSpPr>
          <p:cNvPr id="3" name="TextBox 2"/>
          <p:cNvSpPr txBox="1"/>
          <p:nvPr/>
        </p:nvSpPr>
        <p:spPr>
          <a:xfrm>
            <a:off x="3252644" y="6424818"/>
            <a:ext cx="5891356" cy="369332"/>
          </a:xfrm>
          <a:prstGeom prst="rect">
            <a:avLst/>
          </a:prstGeom>
          <a:noFill/>
        </p:spPr>
        <p:txBody>
          <a:bodyPr wrap="none" rtlCol="0">
            <a:spAutoFit/>
          </a:bodyPr>
          <a:lstStyle/>
          <a:p>
            <a:r>
              <a:rPr lang="en-US" b="1" dirty="0"/>
              <a:t>http://</a:t>
            </a:r>
            <a:r>
              <a:rPr lang="en-US" b="1" dirty="0" err="1"/>
              <a:t>karpathy.github.io</a:t>
            </a:r>
            <a:r>
              <a:rPr lang="en-US" b="1" dirty="0"/>
              <a:t>/2015/05/21/</a:t>
            </a:r>
            <a:r>
              <a:rPr lang="en-US" b="1" dirty="0" err="1"/>
              <a:t>rnn</a:t>
            </a:r>
            <a:r>
              <a:rPr lang="en-US" b="1" dirty="0"/>
              <a:t>-effectiveness/</a:t>
            </a:r>
          </a:p>
        </p:txBody>
      </p:sp>
      <p:pic>
        <p:nvPicPr>
          <p:cNvPr id="4" name="Picture 3" descr="Screen Shot 2016-04-10 at 7.5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64" y="1181100"/>
            <a:ext cx="6392353" cy="4964183"/>
          </a:xfrm>
          <a:prstGeom prst="rect">
            <a:avLst/>
          </a:prstGeom>
        </p:spPr>
      </p:pic>
      <p:sp>
        <p:nvSpPr>
          <p:cNvPr id="5" name="TextBox 4"/>
          <p:cNvSpPr txBox="1"/>
          <p:nvPr/>
        </p:nvSpPr>
        <p:spPr>
          <a:xfrm>
            <a:off x="6562217" y="2097941"/>
            <a:ext cx="2124583" cy="2308324"/>
          </a:xfrm>
          <a:prstGeom prst="rect">
            <a:avLst/>
          </a:prstGeom>
          <a:noFill/>
        </p:spPr>
        <p:txBody>
          <a:bodyPr wrap="square" rtlCol="0">
            <a:spAutoFit/>
          </a:bodyPr>
          <a:lstStyle/>
          <a:p>
            <a:r>
              <a:rPr lang="en-US" dirty="0"/>
              <a:t>Test time:</a:t>
            </a:r>
          </a:p>
          <a:p>
            <a:pPr marL="285750" indent="-285750">
              <a:buFont typeface="Arial"/>
              <a:buChar char="•"/>
            </a:pPr>
            <a:r>
              <a:rPr lang="en-US" dirty="0"/>
              <a:t>pick a seed character sequence</a:t>
            </a:r>
          </a:p>
          <a:p>
            <a:pPr marL="285750" indent="-285750">
              <a:buFont typeface="Arial"/>
              <a:buChar char="•"/>
            </a:pPr>
            <a:r>
              <a:rPr lang="en-US" dirty="0"/>
              <a:t>generate the next character</a:t>
            </a:r>
          </a:p>
          <a:p>
            <a:pPr marL="285750" indent="-285750">
              <a:buFont typeface="Arial"/>
              <a:buChar char="•"/>
            </a:pPr>
            <a:r>
              <a:rPr lang="en-US" dirty="0"/>
              <a:t>then the next</a:t>
            </a:r>
          </a:p>
          <a:p>
            <a:pPr marL="285750" indent="-285750">
              <a:buFont typeface="Arial"/>
              <a:buChar char="•"/>
            </a:pPr>
            <a:r>
              <a:rPr lang="en-US" dirty="0"/>
              <a:t>then the next …</a:t>
            </a:r>
          </a:p>
        </p:txBody>
      </p:sp>
    </p:spTree>
    <p:extLst>
      <p:ext uri="{BB962C8B-B14F-4D97-AF65-F5344CB8AC3E}">
        <p14:creationId xmlns:p14="http://schemas.microsoft.com/office/powerpoint/2010/main" val="3238813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1852-3758-4F45-A6A3-833C3459220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81CA9BE-B12D-E245-ABB7-CD7638F43FB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D5365A3-AAB1-3F4F-BFD5-5072484EB046}"/>
              </a:ext>
            </a:extLst>
          </p:cNvPr>
          <p:cNvSpPr>
            <a:spLocks noGrp="1"/>
          </p:cNvSpPr>
          <p:nvPr>
            <p:ph type="sldNum" sz="quarter" idx="12"/>
          </p:nvPr>
        </p:nvSpPr>
        <p:spPr/>
        <p:txBody>
          <a:bodyPr/>
          <a:lstStyle/>
          <a:p>
            <a:fld id="{9E7F3095-738A-4790-83C5-52C005F4D7A2}" type="slidenum">
              <a:rPr lang="en-CA" smtClean="0"/>
              <a:t>88</a:t>
            </a:fld>
            <a:endParaRPr lang="en-CA"/>
          </a:p>
        </p:txBody>
      </p:sp>
      <p:pic>
        <p:nvPicPr>
          <p:cNvPr id="6" name="slide.url=https://www.polleverywhere.com/multiple_choice_polls/sAiWvGWkkmI7MRUjMqW0Y">
            <a:extLst>
              <a:ext uri="{FF2B5EF4-FFF2-40B4-BE49-F238E27FC236}">
                <a16:creationId xmlns:a16="http://schemas.microsoft.com/office/drawing/2014/main" id="{8F1FCD75-45E0-A546-B9CE-FF258E8153D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3500" y="63500"/>
            <a:ext cx="9017000" cy="6731000"/>
          </a:xfrm>
          <a:prstGeom prst="rect">
            <a:avLst/>
          </a:prstGeom>
        </p:spPr>
      </p:pic>
    </p:spTree>
    <p:extLst>
      <p:ext uri="{BB962C8B-B14F-4D97-AF65-F5344CB8AC3E}">
        <p14:creationId xmlns:p14="http://schemas.microsoft.com/office/powerpoint/2010/main" val="11669188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975F-68FD-9749-9A7D-FBD1E0EA77F4}"/>
              </a:ext>
            </a:extLst>
          </p:cNvPr>
          <p:cNvSpPr>
            <a:spLocks noGrp="1"/>
          </p:cNvSpPr>
          <p:nvPr>
            <p:ph type="title"/>
          </p:nvPr>
        </p:nvSpPr>
        <p:spPr/>
        <p:txBody>
          <a:bodyPr/>
          <a:lstStyle/>
          <a:p>
            <a:r>
              <a:rPr lang="en-US" dirty="0"/>
              <a:t>Where we are</a:t>
            </a:r>
          </a:p>
        </p:txBody>
      </p:sp>
      <p:sp>
        <p:nvSpPr>
          <p:cNvPr id="4" name="Content Placeholder 3">
            <a:extLst>
              <a:ext uri="{FF2B5EF4-FFF2-40B4-BE49-F238E27FC236}">
                <a16:creationId xmlns:a16="http://schemas.microsoft.com/office/drawing/2014/main" id="{325C464A-2AFD-954E-AD83-EE11C05B57D6}"/>
              </a:ext>
            </a:extLst>
          </p:cNvPr>
          <p:cNvSpPr>
            <a:spLocks noGrp="1"/>
          </p:cNvSpPr>
          <p:nvPr>
            <p:ph idx="1"/>
          </p:nvPr>
        </p:nvSpPr>
        <p:spPr/>
        <p:txBody>
          <a:bodyPr/>
          <a:lstStyle/>
          <a:p>
            <a:r>
              <a:rPr lang="en-US" dirty="0"/>
              <a:t>Simple networks</a:t>
            </a:r>
          </a:p>
          <a:p>
            <a:r>
              <a:rPr lang="en-US" dirty="0"/>
              <a:t>Convolutional neural networks</a:t>
            </a:r>
          </a:p>
          <a:p>
            <a:pPr lvl="1"/>
            <a:r>
              <a:rPr lang="en-US" dirty="0"/>
              <a:t>Generates “more data” to train on</a:t>
            </a:r>
          </a:p>
          <a:p>
            <a:pPr lvl="1"/>
            <a:r>
              <a:rPr lang="en-US" dirty="0"/>
              <a:t>Given one clear image, generate lots of blurry images, blurred in different ways</a:t>
            </a:r>
          </a:p>
          <a:p>
            <a:r>
              <a:rPr lang="en-US" dirty="0"/>
              <a:t>Recurrent neural networks</a:t>
            </a:r>
          </a:p>
          <a:p>
            <a:pPr lvl="1"/>
            <a:r>
              <a:rPr lang="en-US" dirty="0"/>
              <a:t>When the input is a sequence of variable length</a:t>
            </a:r>
          </a:p>
          <a:p>
            <a:r>
              <a:rPr lang="en-US" dirty="0">
                <a:solidFill>
                  <a:srgbClr val="002060"/>
                </a:solidFill>
              </a:rPr>
              <a:t>Wrap up</a:t>
            </a:r>
          </a:p>
        </p:txBody>
      </p:sp>
      <p:sp>
        <p:nvSpPr>
          <p:cNvPr id="3" name="Slide Number Placeholder 2">
            <a:extLst>
              <a:ext uri="{FF2B5EF4-FFF2-40B4-BE49-F238E27FC236}">
                <a16:creationId xmlns:a16="http://schemas.microsoft.com/office/drawing/2014/main" id="{00F0D9BF-1A59-DB4B-A740-D055C800C93E}"/>
              </a:ext>
            </a:extLst>
          </p:cNvPr>
          <p:cNvSpPr>
            <a:spLocks noGrp="1"/>
          </p:cNvSpPr>
          <p:nvPr>
            <p:ph type="sldNum" sz="quarter" idx="12"/>
          </p:nvPr>
        </p:nvSpPr>
        <p:spPr/>
        <p:txBody>
          <a:bodyPr/>
          <a:lstStyle/>
          <a:p>
            <a:fld id="{9E7F3095-738A-4790-83C5-52C005F4D7A2}" type="slidenum">
              <a:rPr lang="en-CA" smtClean="0"/>
              <a:t>89</a:t>
            </a:fld>
            <a:endParaRPr lang="en-CA"/>
          </a:p>
        </p:txBody>
      </p:sp>
    </p:spTree>
    <p:extLst>
      <p:ext uri="{BB962C8B-B14F-4D97-AF65-F5344CB8AC3E}">
        <p14:creationId xmlns:p14="http://schemas.microsoft.com/office/powerpoint/2010/main" val="3342965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lumMod val="85000"/>
                    <a:lumOff val="15000"/>
                  </a:prstClr>
                </a:solidFill>
                <a:effectLst/>
                <a:uLnTx/>
                <a:uFillTx/>
                <a:latin typeface="Book Antiqua"/>
                <a:ea typeface="+mj-ea"/>
                <a:cs typeface="+mj-cs"/>
              </a:rPr>
              <a:t>Neural Network Intro</a:t>
            </a:r>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7" name="TextBox 6"/>
          <p:cNvSpPr txBox="1"/>
          <p:nvPr/>
        </p:nvSpPr>
        <p:spPr>
          <a:xfrm>
            <a:off x="1533710" y="6223500"/>
            <a:ext cx="1355989"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B9BC7"/>
                </a:solidFill>
                <a:effectLst/>
                <a:uLnTx/>
                <a:uFillTx/>
                <a:latin typeface="Century Gothic"/>
                <a:ea typeface="+mn-ea"/>
                <a:cs typeface="+mn-cs"/>
                <a:hlinkClick r:id="rId3"/>
              </a:rPr>
              <a:t>Demo</a:t>
            </a:r>
            <a:endParaRPr kumimoji="0" lang="en-US" sz="2000" b="0" i="0" u="none" strike="noStrike" kern="1200" cap="none" spc="0" normalizeH="0" baseline="0" noProof="0" dirty="0">
              <a:ln>
                <a:noFill/>
              </a:ln>
              <a:solidFill>
                <a:srgbClr val="6B9BC7"/>
              </a:solidFill>
              <a:effectLst/>
              <a:uLnTx/>
              <a:uFillTx/>
              <a:latin typeface="Century Gothic"/>
              <a:ea typeface="+mn-ea"/>
              <a:cs typeface="+mn-cs"/>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How do we train?</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𝒉</m:t>
                      </m:r>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  </m:t>
                      </m:r>
                      <m:r>
                        <a:rPr kumimoji="0" lang="el-GR" sz="2400" b="1" i="1" u="none" strike="noStrike" kern="1200" cap="none" spc="0" normalizeH="0" baseline="0" noProof="0" smtClean="0">
                          <a:ln>
                            <a:noFill/>
                          </a:ln>
                          <a:solidFill>
                            <a:srgbClr val="6B9BC7"/>
                          </a:solidFill>
                          <a:effectLst/>
                          <a:uLnTx/>
                          <a:uFillTx/>
                          <a:latin typeface="Cambria Math" charset="0"/>
                          <a:ea typeface="+mn-ea"/>
                          <a:cs typeface="+mn-cs"/>
                        </a:rPr>
                        <m:t>𝝈</m:t>
                      </m:r>
                      <m:r>
                        <a:rPr kumimoji="0" lang="el-GR" sz="2400" b="1" i="1" u="none" strike="noStrike" kern="1200" cap="none" spc="0" normalizeH="0" baseline="0" noProof="0" smtClean="0">
                          <a:ln>
                            <a:noFill/>
                          </a:ln>
                          <a:solidFill>
                            <a:srgbClr val="6B9BC7"/>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6B9BC7"/>
                              </a:solidFill>
                              <a:effectLst/>
                              <a:uLnTx/>
                              <a:uFillTx/>
                              <a:latin typeface="Cambria Math" panose="02040503050406030204" pitchFamily="18" charset="0"/>
                              <a:ea typeface="+mn-ea"/>
                              <a:cs typeface="+mn-cs"/>
                            </a:rPr>
                          </m:ctrlPr>
                        </m:sSubPr>
                        <m:e>
                          <m:r>
                            <a:rPr kumimoji="0" lang="en-US" sz="2400" b="1" i="0" u="none" strike="noStrike" kern="1200" cap="none" spc="0" normalizeH="0" baseline="0" noProof="0" smtClean="0">
                              <a:ln>
                                <a:noFill/>
                              </a:ln>
                              <a:solidFill>
                                <a:srgbClr val="6B9BC7"/>
                              </a:solidFill>
                              <a:effectLst/>
                              <a:uLnTx/>
                              <a:uFillTx/>
                              <a:latin typeface="Cambria Math" charset="0"/>
                              <a:ea typeface="+mn-ea"/>
                              <a:cs typeface="+mn-cs"/>
                            </a:rPr>
                            <m:t>𝐖</m:t>
                          </m:r>
                        </m:e>
                        <m: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𝟏</m:t>
                          </m:r>
                        </m:sub>
                      </m:s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𝒙</m:t>
                      </m:r>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6B9BC7"/>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𝒃</m:t>
                          </m:r>
                        </m:e>
                        <m: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𝟏</m:t>
                          </m:r>
                        </m:sub>
                      </m:sSub>
                      <m:r>
                        <a:rPr kumimoji="0" lang="en-US" sz="2400" b="1" i="1" u="none" strike="noStrike" kern="1200" cap="none" spc="0" normalizeH="0" baseline="0" noProof="0" smtClean="0">
                          <a:ln>
                            <a:noFill/>
                          </a:ln>
                          <a:solidFill>
                            <a:srgbClr val="6B9BC7"/>
                          </a:solidFill>
                          <a:effectLst/>
                          <a:uLnTx/>
                          <a:uFillTx/>
                          <a:latin typeface="Cambria Math" charset="0"/>
                          <a:ea typeface="+mn-ea"/>
                          <a:cs typeface="+mn-cs"/>
                        </a:rPr>
                        <m:t>)</m:t>
                      </m:r>
                    </m:oMath>
                  </m:oMathPara>
                </a14:m>
                <a:endParaRPr kumimoji="0" lang="el-GR" sz="2400" b="1" i="0" u="none" strike="noStrike" kern="1200" cap="none" spc="0" normalizeH="0" baseline="0" noProof="0" dirty="0">
                  <a:ln>
                    <a:noFill/>
                  </a:ln>
                  <a:solidFill>
                    <a:srgbClr val="6B9BC7"/>
                  </a:solidFill>
                  <a:effectLst/>
                  <a:uLnTx/>
                  <a:uFillTx/>
                  <a:latin typeface="Century Gothic"/>
                  <a:ea typeface="+mn-ea"/>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𝒚</m:t>
                      </m:r>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m:t>
                      </m:r>
                      <m:r>
                        <a:rPr kumimoji="0" lang="el-GR" sz="2400" b="1" i="1" u="none" strike="noStrike" kern="1200" cap="none" spc="0" normalizeH="0" baseline="0" noProof="0" smtClean="0">
                          <a:ln>
                            <a:noFill/>
                          </a:ln>
                          <a:solidFill>
                            <a:srgbClr val="9BB05E"/>
                          </a:solidFill>
                          <a:effectLst/>
                          <a:uLnTx/>
                          <a:uFillTx/>
                          <a:latin typeface="Cambria Math" charset="0"/>
                          <a:ea typeface="+mn-ea"/>
                          <a:cs typeface="+mn-cs"/>
                        </a:rPr>
                        <m:t>𝝈</m:t>
                      </m:r>
                      <m:r>
                        <a:rPr kumimoji="0" lang="el-GR" sz="2400" b="1" i="1" u="none" strike="noStrike" kern="1200" cap="none" spc="0" normalizeH="0" baseline="0" noProof="0" smtClean="0">
                          <a:ln>
                            <a:noFill/>
                          </a:ln>
                          <a:solidFill>
                            <a:srgbClr val="9BB05E"/>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9BB05E"/>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𝑾</m:t>
                          </m:r>
                        </m:e>
                        <m: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𝟐</m:t>
                          </m:r>
                        </m:sub>
                      </m:s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𝒉</m:t>
                      </m:r>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m:t>
                      </m:r>
                      <m:sSub>
                        <m:sSubPr>
                          <m:ctrlPr>
                            <a:rPr kumimoji="0" lang="en-US" sz="2400" b="1" i="1" u="none" strike="noStrike" kern="1200" cap="none" spc="0" normalizeH="0" baseline="0" noProof="0" smtClean="0">
                              <a:ln>
                                <a:noFill/>
                              </a:ln>
                              <a:solidFill>
                                <a:srgbClr val="9BB05E"/>
                              </a:solidFill>
                              <a:effectLst/>
                              <a:uLnTx/>
                              <a:uFillTx/>
                              <a:latin typeface="Cambria Math" panose="02040503050406030204" pitchFamily="18" charset="0"/>
                              <a:ea typeface="+mn-ea"/>
                              <a:cs typeface="+mn-cs"/>
                            </a:rPr>
                          </m:ctrlPr>
                        </m:sSubPr>
                        <m:e>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𝒃</m:t>
                          </m:r>
                        </m:e>
                        <m: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𝟐</m:t>
                          </m:r>
                        </m:sub>
                      </m:sSub>
                      <m:r>
                        <a:rPr kumimoji="0" lang="en-US" sz="2400" b="1" i="1" u="none" strike="noStrike" kern="1200" cap="none" spc="0" normalizeH="0" baseline="0" noProof="0" smtClean="0">
                          <a:ln>
                            <a:noFill/>
                          </a:ln>
                          <a:solidFill>
                            <a:srgbClr val="9BB05E"/>
                          </a:solidFill>
                          <a:effectLst/>
                          <a:uLnTx/>
                          <a:uFillTx/>
                          <a:latin typeface="Cambria Math" charset="0"/>
                          <a:ea typeface="+mn-ea"/>
                          <a:cs typeface="+mn-cs"/>
                        </a:rPr>
                        <m:t>)</m:t>
                      </m:r>
                    </m:oMath>
                  </m:oMathPara>
                </a14:m>
                <a:endParaRPr kumimoji="0" lang="el-GR" sz="2400" b="1" i="0" u="none" strike="noStrike" kern="1200" cap="none" spc="0" normalizeH="0" baseline="0" noProof="0" dirty="0">
                  <a:ln>
                    <a:noFill/>
                  </a:ln>
                  <a:solidFill>
                    <a:srgbClr val="9BB05E"/>
                  </a:solidFill>
                  <a:effectLst/>
                  <a:uLnTx/>
                  <a:uFillTx/>
                  <a:latin typeface="Century Gothic"/>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6B9BC7"/>
                          </a:solidFill>
                          <a:effectLst/>
                          <a:uLnTx/>
                          <a:uFillTx/>
                          <a:latin typeface="Cambria Math" charset="0"/>
                          <a:ea typeface="+mn-ea"/>
                          <a:cs typeface="+mn-cs"/>
                        </a:rPr>
                        <m:t>𝒉</m:t>
                      </m:r>
                    </m:oMath>
                  </m:oMathPara>
                </a14:m>
                <a:endParaRPr kumimoji="0" lang="el-GR" sz="20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9BB05E"/>
                          </a:solidFill>
                          <a:effectLst/>
                          <a:uLnTx/>
                          <a:uFillTx/>
                          <a:latin typeface="Cambria Math" charset="0"/>
                          <a:ea typeface="+mn-ea"/>
                          <a:cs typeface="+mn-cs"/>
                        </a:rPr>
                        <m:t>𝒚</m:t>
                      </m:r>
                    </m:oMath>
                  </m:oMathPara>
                </a14:m>
                <a:endParaRPr kumimoji="0" lang="el-GR" sz="2000" b="1" i="0" u="none" strike="noStrike" kern="1200" cap="none" spc="0" normalizeH="0" baseline="0" noProof="0" dirty="0">
                  <a:ln>
                    <a:noFill/>
                  </a:ln>
                  <a:solidFill>
                    <a:srgbClr val="9BB05E"/>
                  </a:solidFill>
                  <a:effectLst/>
                  <a:uLnTx/>
                  <a:uFillTx/>
                  <a:latin typeface="Century Gothic"/>
                  <a:ea typeface="+mn-ea"/>
                  <a:cs typeface="+mn-cs"/>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smtClean="0">
                          <a:ln>
                            <a:noFill/>
                          </a:ln>
                          <a:solidFill>
                            <a:srgbClr val="FF0000"/>
                          </a:solidFill>
                          <a:effectLst/>
                          <a:uLnTx/>
                          <a:uFillTx/>
                          <a:latin typeface="Cambria Math" charset="0"/>
                          <a:ea typeface="+mn-ea"/>
                          <a:cs typeface="+mn-cs"/>
                        </a:rPr>
                        <m:t>𝒙</m:t>
                      </m:r>
                    </m:oMath>
                  </m:oMathPara>
                </a14:m>
                <a:endParaRPr kumimoji="0" lang="el-GR" sz="1800" b="1" i="0" u="none" strike="noStrike" kern="1200" cap="none" spc="0" normalizeH="0" baseline="0" noProof="0" dirty="0">
                  <a:ln>
                    <a:noFill/>
                  </a:ln>
                  <a:solidFill>
                    <a:prstClr val="black"/>
                  </a:solidFill>
                  <a:effectLst/>
                  <a:uLnTx/>
                  <a:uFillTx/>
                  <a:latin typeface="Century Gothic"/>
                  <a:ea typeface="+mn-ea"/>
                  <a:cs typeface="+mn-cs"/>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45370" y="4873466"/>
            <a:ext cx="4572000" cy="1200329"/>
            <a:chOff x="4245370" y="4873466"/>
            <a:chExt cx="4572000" cy="1200329"/>
          </a:xfrm>
        </p:grpSpPr>
        <p:sp>
          <p:nvSpPr>
            <p:cNvPr id="5" name="Rectangle 4"/>
            <p:cNvSpPr/>
            <p:nvPr/>
          </p:nvSpPr>
          <p:spPr>
            <a:xfrm>
              <a:off x="4245370" y="4873466"/>
              <a:ext cx="4572000" cy="1200329"/>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4 + 2 = 6 neurons (not counting inputs)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[3 x 4] + [4 x 2] = 20 weights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4 + 2 = 6 biases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8230"/>
                  </a:solidFill>
                  <a:effectLst/>
                  <a:uLnTx/>
                  <a:uFillTx/>
                  <a:latin typeface="Century Gothic"/>
                  <a:ea typeface="+mn-ea"/>
                  <a:cs typeface="+mn-cs"/>
                </a:rPr>
                <a:t>26</a:t>
              </a:r>
              <a:r>
                <a:rPr kumimoji="0" lang="en-US" sz="1800" b="0" i="0" u="none" strike="noStrike" kern="1200" cap="none" spc="0" normalizeH="0" baseline="0" noProof="0" dirty="0">
                  <a:ln>
                    <a:noFill/>
                  </a:ln>
                  <a:solidFill>
                    <a:prstClr val="black"/>
                  </a:solidFill>
                  <a:effectLst/>
                  <a:uLnTx/>
                  <a:uFillTx/>
                  <a:latin typeface="Century Gothic"/>
                  <a:ea typeface="+mn-ea"/>
                  <a:cs typeface="+mn-cs"/>
                </a:rPr>
                <a:t> </a:t>
              </a:r>
              <a:r>
                <a:rPr kumimoji="0" lang="en-US" sz="1800" b="0" i="0" u="none" strike="noStrike" kern="1200" cap="none" spc="0" normalizeH="0" baseline="0" noProof="0" dirty="0">
                  <a:ln>
                    <a:noFill/>
                  </a:ln>
                  <a:solidFill>
                    <a:srgbClr val="E68230"/>
                  </a:solidFill>
                  <a:effectLst/>
                  <a:uLnTx/>
                  <a:uFillTx/>
                  <a:latin typeface="Century Gothic"/>
                  <a:ea typeface="+mn-ea"/>
                  <a:cs typeface="+mn-cs"/>
                </a:rPr>
                <a:t>learnable </a:t>
              </a:r>
              <a:r>
                <a:rPr kumimoji="0" lang="en-US" sz="1800" b="1" i="0" u="none" strike="noStrike" kern="1200" cap="none" spc="0" normalizeH="0" baseline="0" noProof="0" dirty="0">
                  <a:ln>
                    <a:noFill/>
                  </a:ln>
                  <a:solidFill>
                    <a:srgbClr val="E68230"/>
                  </a:solidFill>
                  <a:effectLst/>
                  <a:uLnTx/>
                  <a:uFillTx/>
                  <a:latin typeface="Century Gothic"/>
                  <a:ea typeface="+mn-ea"/>
                  <a:cs typeface="+mn-cs"/>
                </a:rPr>
                <a:t>parameters</a:t>
              </a: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a:ea typeface="+mn-ea"/>
                <a:cs typeface="+mn-cs"/>
              </a:rPr>
              <a:t>Weights</a:t>
            </a:r>
            <a:endParaRPr kumimoji="0" lang="en-US"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Ορθογώνιο 18"/>
          <p:cNvSpPr/>
          <p:nvPr/>
        </p:nvSpPr>
        <p:spPr>
          <a:xfrm>
            <a:off x="4631647" y="3184002"/>
            <a:ext cx="240642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a:ea typeface="+mn-ea"/>
                <a:cs typeface="+mn-cs"/>
              </a:rPr>
              <a:t>Activation functions</a:t>
            </a:r>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2D1BF6C0-956E-B049-80C9-E797435A70F5}"/>
              </a:ext>
            </a:extLst>
          </p:cNvPr>
          <p:cNvSpPr/>
          <p:nvPr/>
        </p:nvSpPr>
        <p:spPr>
          <a:xfrm>
            <a:off x="5190932" y="6431128"/>
            <a:ext cx="3762568" cy="369332"/>
          </a:xfrm>
          <a:prstGeom prst="rect">
            <a:avLst/>
          </a:prstGeom>
        </p:spPr>
        <p:txBody>
          <a:bodyPr wrap="none">
            <a:spAutoFit/>
          </a:bodyPr>
          <a:lstStyle/>
          <a:p>
            <a:r>
              <a:rPr lang="en-US" i="1" dirty="0">
                <a:latin typeface="Times" pitchFamily="2" charset="0"/>
              </a:rPr>
              <a:t>slides adapted from </a:t>
            </a:r>
            <a:r>
              <a:rPr lang="en-US" i="1" dirty="0" err="1"/>
              <a:t>Ismini</a:t>
            </a:r>
            <a:r>
              <a:rPr lang="en-US" i="1" dirty="0"/>
              <a:t> </a:t>
            </a:r>
            <a:r>
              <a:rPr lang="en-US" i="1" dirty="0" err="1"/>
              <a:t>Lourentzou</a:t>
            </a:r>
            <a:endParaRPr lang="en-US" i="1" dirty="0"/>
          </a:p>
        </p:txBody>
      </p:sp>
    </p:spTree>
    <p:extLst>
      <p:ext uri="{BB962C8B-B14F-4D97-AF65-F5344CB8AC3E}">
        <p14:creationId xmlns:p14="http://schemas.microsoft.com/office/powerpoint/2010/main" val="154486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Deep Neural Networks as a Model of Computation</a:t>
            </a:r>
          </a:p>
        </p:txBody>
      </p:sp>
      <p:sp>
        <p:nvSpPr>
          <p:cNvPr id="3" name="Content Placeholder 2"/>
          <p:cNvSpPr>
            <a:spLocks noGrp="1"/>
          </p:cNvSpPr>
          <p:nvPr>
            <p:ph idx="1"/>
          </p:nvPr>
        </p:nvSpPr>
        <p:spPr/>
        <p:txBody>
          <a:bodyPr>
            <a:normAutofit fontScale="70000" lnSpcReduction="20000"/>
          </a:bodyPr>
          <a:lstStyle/>
          <a:p>
            <a:r>
              <a:rPr lang="en-CA" dirty="0"/>
              <a:t>Most people’s first instinct for classifying faces is to write a complicated computer program</a:t>
            </a:r>
          </a:p>
          <a:p>
            <a:r>
              <a:rPr lang="en-CA" dirty="0"/>
              <a:t>A deep neural network </a:t>
            </a:r>
            <a:r>
              <a:rPr lang="en-CA" i="1" dirty="0"/>
              <a:t>is </a:t>
            </a:r>
            <a:r>
              <a:rPr lang="en-CA" dirty="0"/>
              <a:t>a computer program:</a:t>
            </a:r>
          </a:p>
          <a:p>
            <a:pPr marL="0" indent="0">
              <a:buNone/>
            </a:pPr>
            <a:r>
              <a:rPr lang="en-CA" dirty="0"/>
              <a:t>	</a:t>
            </a:r>
            <a:r>
              <a:rPr lang="en-CA" dirty="0">
                <a:latin typeface="Consolas" panose="020B0609020204030204" pitchFamily="49" charset="0"/>
              </a:rPr>
              <a:t>h1 = f1(x)</a:t>
            </a:r>
          </a:p>
          <a:p>
            <a:pPr marL="0" indent="0">
              <a:buNone/>
            </a:pPr>
            <a:r>
              <a:rPr lang="en-CA" dirty="0">
                <a:latin typeface="Consolas" panose="020B0609020204030204" pitchFamily="49" charset="0"/>
              </a:rPr>
              <a:t>	h2 = f2(h1)</a:t>
            </a:r>
          </a:p>
          <a:p>
            <a:pPr marL="0" indent="0">
              <a:buNone/>
            </a:pPr>
            <a:r>
              <a:rPr lang="en-CA" dirty="0">
                <a:latin typeface="Consolas" panose="020B0609020204030204" pitchFamily="49" charset="0"/>
              </a:rPr>
              <a:t>	h3 = f3(h2)</a:t>
            </a:r>
          </a:p>
          <a:p>
            <a:pPr marL="0" indent="0">
              <a:buNone/>
            </a:pPr>
            <a:r>
              <a:rPr lang="en-CA" dirty="0">
                <a:latin typeface="Consolas" panose="020B0609020204030204" pitchFamily="49" charset="0"/>
              </a:rPr>
              <a:t>	…</a:t>
            </a:r>
          </a:p>
          <a:p>
            <a:pPr marL="0" indent="0">
              <a:buNone/>
            </a:pPr>
            <a:r>
              <a:rPr lang="en-CA" dirty="0">
                <a:latin typeface="Consolas" panose="020B0609020204030204" pitchFamily="49" charset="0"/>
              </a:rPr>
              <a:t>	h9 = f8(h8)</a:t>
            </a:r>
          </a:p>
          <a:p>
            <a:pPr marL="0" indent="0">
              <a:buNone/>
            </a:pPr>
            <a:endParaRPr lang="en-CA" dirty="0">
              <a:latin typeface="Consolas" panose="020B0609020204030204" pitchFamily="49" charset="0"/>
            </a:endParaRPr>
          </a:p>
          <a:p>
            <a:r>
              <a:rPr lang="en-CA" dirty="0"/>
              <a:t>Can think of every layer of a neural network as one step of a parallel computation</a:t>
            </a:r>
          </a:p>
          <a:p>
            <a:r>
              <a:rPr lang="en-CA" dirty="0"/>
              <a:t>Features are the functions that are applied to the previous layers</a:t>
            </a:r>
          </a:p>
          <a:p>
            <a:r>
              <a:rPr lang="en-CA" dirty="0"/>
              <a:t>Learning features </a:t>
            </a:r>
            <a:r>
              <a:rPr lang="en-CA" dirty="0">
                <a:sym typeface="Wingdings" panose="05000000000000000000" pitchFamily="2" charset="2"/>
              </a:rPr>
              <a:t> Learning what function to apply at step t of the algorithm</a:t>
            </a:r>
            <a:endParaRPr lang="en-CA" dirty="0"/>
          </a:p>
          <a:p>
            <a:endParaRPr lang="en-CA" dirty="0"/>
          </a:p>
        </p:txBody>
      </p:sp>
      <p:sp>
        <p:nvSpPr>
          <p:cNvPr id="4" name="Slide Number Placeholder 3"/>
          <p:cNvSpPr>
            <a:spLocks noGrp="1"/>
          </p:cNvSpPr>
          <p:nvPr>
            <p:ph type="sldNum" sz="quarter" idx="12"/>
          </p:nvPr>
        </p:nvSpPr>
        <p:spPr/>
        <p:txBody>
          <a:bodyPr/>
          <a:lstStyle/>
          <a:p>
            <a:fld id="{9E7F3095-738A-4790-83C5-52C005F4D7A2}" type="slidenum">
              <a:rPr lang="en-CA" smtClean="0"/>
              <a:t>90</a:t>
            </a:fld>
            <a:endParaRPr lang="en-CA"/>
          </a:p>
        </p:txBody>
      </p:sp>
    </p:spTree>
    <p:extLst>
      <p:ext uri="{BB962C8B-B14F-4D97-AF65-F5344CB8AC3E}">
        <p14:creationId xmlns:p14="http://schemas.microsoft.com/office/powerpoint/2010/main" val="17753283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Deep Neural Networks</a:t>
            </a:r>
          </a:p>
        </p:txBody>
      </p:sp>
      <p:sp>
        <p:nvSpPr>
          <p:cNvPr id="3" name="Content Placeholder 2"/>
          <p:cNvSpPr>
            <a:spLocks noGrp="1"/>
          </p:cNvSpPr>
          <p:nvPr>
            <p:ph idx="1"/>
          </p:nvPr>
        </p:nvSpPr>
        <p:spPr>
          <a:xfrm>
            <a:off x="628650" y="1465701"/>
            <a:ext cx="7886700" cy="4351338"/>
          </a:xfrm>
        </p:spPr>
        <p:txBody>
          <a:bodyPr/>
          <a:lstStyle/>
          <a:p>
            <a:r>
              <a:rPr lang="en-CA" dirty="0"/>
              <a:t>Can perform a wide range of computation</a:t>
            </a:r>
          </a:p>
          <a:p>
            <a:r>
              <a:rPr lang="en-CA" dirty="0"/>
              <a:t>Can be learned automatically</a:t>
            </a:r>
          </a:p>
          <a:p>
            <a:pPr lvl="1"/>
            <a:r>
              <a:rPr lang="en-CA" dirty="0"/>
              <a:t>(using gradient descent)</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692" y="2827407"/>
            <a:ext cx="5006774" cy="1722269"/>
          </a:xfrm>
          <a:prstGeom prst="rect">
            <a:avLst/>
          </a:prstGeom>
        </p:spPr>
      </p:pic>
      <p:sp>
        <p:nvSpPr>
          <p:cNvPr id="5" name="TextBox 4"/>
          <p:cNvSpPr txBox="1"/>
          <p:nvPr/>
        </p:nvSpPr>
        <p:spPr>
          <a:xfrm>
            <a:off x="628650" y="4549676"/>
            <a:ext cx="7019109" cy="2308324"/>
          </a:xfrm>
          <a:prstGeom prst="rect">
            <a:avLst/>
          </a:prstGeom>
          <a:noFill/>
        </p:spPr>
        <p:txBody>
          <a:bodyPr wrap="square" rtlCol="0">
            <a:spAutoFit/>
          </a:bodyPr>
          <a:lstStyle/>
          <a:p>
            <a:pPr marL="285750" indent="-285750">
              <a:buFont typeface="Arial" panose="020B0604020202020204" pitchFamily="34" charset="0"/>
              <a:buChar char="•"/>
            </a:pPr>
            <a:r>
              <a:rPr lang="en-CA" dirty="0"/>
              <a:t>Powerful but not (computer) learnable: Python</a:t>
            </a:r>
          </a:p>
          <a:p>
            <a:pPr marL="742950" lvl="1" indent="-285750">
              <a:buFont typeface="Arial" panose="020B0604020202020204" pitchFamily="34" charset="0"/>
              <a:buChar char="•"/>
            </a:pPr>
            <a:r>
              <a:rPr lang="en-CA" dirty="0"/>
              <a:t>Can’t make a learning algorithm that takes lots of inputs and outputs and produces Python code that generates the outputs on new inputs</a:t>
            </a:r>
          </a:p>
          <a:p>
            <a:pPr marL="285750" indent="-285750">
              <a:buFont typeface="Arial" panose="020B0604020202020204" pitchFamily="34" charset="0"/>
              <a:buChar char="•"/>
            </a:pPr>
            <a:r>
              <a:rPr lang="en-CA" dirty="0"/>
              <a:t>Learnable but not powerful:</a:t>
            </a:r>
          </a:p>
          <a:p>
            <a:pPr marL="742950" lvl="1" indent="-285750">
              <a:buFont typeface="Arial" panose="020B0604020202020204" pitchFamily="34" charset="0"/>
              <a:buChar char="•"/>
            </a:pPr>
            <a:r>
              <a:rPr lang="en-CA" dirty="0"/>
              <a:t>Logistic regression</a:t>
            </a:r>
          </a:p>
          <a:p>
            <a:pPr marL="742950" lvl="1" indent="-285750">
              <a:buFont typeface="Arial" panose="020B0604020202020204" pitchFamily="34" charset="0"/>
              <a:buChar char="•"/>
            </a:pPr>
            <a:r>
              <a:rPr lang="en-CA" dirty="0"/>
              <a:t>Deep Neural Networks that aren’t deep enough</a:t>
            </a:r>
          </a:p>
          <a:p>
            <a:pPr marL="742950" lvl="1" indent="-285750">
              <a:buFont typeface="Arial" panose="020B0604020202020204" pitchFamily="34" charset="0"/>
              <a:buChar char="•"/>
            </a:pPr>
            <a:endParaRPr lang="en-CA" dirty="0"/>
          </a:p>
        </p:txBody>
      </p:sp>
      <p:sp>
        <p:nvSpPr>
          <p:cNvPr id="6" name="Slide Number Placeholder 5"/>
          <p:cNvSpPr>
            <a:spLocks noGrp="1"/>
          </p:cNvSpPr>
          <p:nvPr>
            <p:ph type="sldNum" sz="quarter" idx="12"/>
          </p:nvPr>
        </p:nvSpPr>
        <p:spPr>
          <a:xfrm>
            <a:off x="6457950" y="6043599"/>
            <a:ext cx="2057400" cy="365125"/>
          </a:xfrm>
        </p:spPr>
        <p:txBody>
          <a:bodyPr/>
          <a:lstStyle/>
          <a:p>
            <a:fld id="{9E7F3095-738A-4790-83C5-52C005F4D7A2}" type="slidenum">
              <a:rPr lang="en-CA" smtClean="0"/>
              <a:t>91</a:t>
            </a:fld>
            <a:endParaRPr lang="en-CA"/>
          </a:p>
        </p:txBody>
      </p:sp>
      <p:sp>
        <p:nvSpPr>
          <p:cNvPr id="7" name="TextBox 6"/>
          <p:cNvSpPr txBox="1"/>
          <p:nvPr/>
        </p:nvSpPr>
        <p:spPr>
          <a:xfrm>
            <a:off x="6278778" y="6131503"/>
            <a:ext cx="2003690" cy="369332"/>
          </a:xfrm>
          <a:prstGeom prst="rect">
            <a:avLst/>
          </a:prstGeom>
          <a:noFill/>
        </p:spPr>
        <p:txBody>
          <a:bodyPr wrap="none" rtlCol="0">
            <a:spAutoFit/>
          </a:bodyPr>
          <a:lstStyle/>
          <a:p>
            <a:r>
              <a:rPr lang="en-CA" dirty="0"/>
              <a:t>From Ilya </a:t>
            </a:r>
            <a:r>
              <a:rPr lang="en-CA" dirty="0" err="1"/>
              <a:t>Sutskever</a:t>
            </a:r>
            <a:endParaRPr lang="en-CA" dirty="0"/>
          </a:p>
        </p:txBody>
      </p:sp>
    </p:spTree>
    <p:extLst>
      <p:ext uri="{BB962C8B-B14F-4D97-AF65-F5344CB8AC3E}">
        <p14:creationId xmlns:p14="http://schemas.microsoft.com/office/powerpoint/2010/main" val="1078106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a:t>
            </a:r>
            <a:r>
              <a:rPr lang="en-CA" i="1" dirty="0"/>
              <a:t>Deep Learning Hypothesis</a:t>
            </a:r>
          </a:p>
        </p:txBody>
      </p:sp>
      <p:sp>
        <p:nvSpPr>
          <p:cNvPr id="3" name="Content Placeholder 2"/>
          <p:cNvSpPr>
            <a:spLocks noGrp="1"/>
          </p:cNvSpPr>
          <p:nvPr>
            <p:ph idx="1"/>
          </p:nvPr>
        </p:nvSpPr>
        <p:spPr/>
        <p:txBody>
          <a:bodyPr/>
          <a:lstStyle/>
          <a:p>
            <a:r>
              <a:rPr lang="en-CA" dirty="0"/>
              <a:t>Human perception is fast</a:t>
            </a:r>
          </a:p>
          <a:p>
            <a:pPr lvl="1"/>
            <a:r>
              <a:rPr lang="en-CA" dirty="0"/>
              <a:t>(Human) neurons fire at most 100 times a second</a:t>
            </a:r>
          </a:p>
          <a:p>
            <a:pPr lvl="1"/>
            <a:r>
              <a:rPr lang="en-CA" dirty="0"/>
              <a:t>Humans can solve simple perceptual tasks in 0.1 seconds</a:t>
            </a:r>
          </a:p>
          <a:p>
            <a:pPr lvl="2"/>
            <a:r>
              <a:rPr lang="en-CA" dirty="0"/>
              <a:t>So out neurons fire in a sequence of 10 times at most</a:t>
            </a:r>
          </a:p>
          <a:p>
            <a:pPr lvl="2"/>
            <a:endParaRPr lang="en-CA" dirty="0"/>
          </a:p>
          <a:p>
            <a:pPr marL="914400" lvl="2" indent="0">
              <a:buNone/>
            </a:pPr>
            <a:endParaRPr lang="en-CA" dirty="0"/>
          </a:p>
          <a:p>
            <a:pPr marL="914400" lvl="2" indent="0">
              <a:buNone/>
            </a:pPr>
            <a:endParaRPr lang="en-CA" dirty="0"/>
          </a:p>
          <a:p>
            <a:pPr marL="914400" lvl="2" indent="0">
              <a:buNone/>
            </a:pPr>
            <a:endParaRPr lang="en-CA" dirty="0"/>
          </a:p>
          <a:p>
            <a:r>
              <a:rPr lang="en-CA" dirty="0"/>
              <a:t>Success stories:</a:t>
            </a:r>
          </a:p>
          <a:p>
            <a:pPr lvl="1"/>
            <a:r>
              <a:rPr lang="en-CA" dirty="0"/>
              <a:t>Classifying images of objects</a:t>
            </a:r>
          </a:p>
          <a:p>
            <a:pPr lvl="1"/>
            <a:r>
              <a:rPr lang="en-CA" dirty="0"/>
              <a:t>Classifying Go positions as good or bad</a:t>
            </a:r>
          </a:p>
          <a:p>
            <a:pPr marL="914400" lvl="2" indent="0">
              <a:buNone/>
            </a:pPr>
            <a:endParaRPr lang="en-CA" dirty="0"/>
          </a:p>
        </p:txBody>
      </p:sp>
      <p:sp>
        <p:nvSpPr>
          <p:cNvPr id="4" name="TextBox 3"/>
          <p:cNvSpPr txBox="1"/>
          <p:nvPr/>
        </p:nvSpPr>
        <p:spPr>
          <a:xfrm>
            <a:off x="1846217" y="3762103"/>
            <a:ext cx="5172891" cy="646331"/>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t>Anything a human can do in 0.1 seconds, a big 10- layer neural network can do, too!</a:t>
            </a:r>
          </a:p>
        </p:txBody>
      </p:sp>
      <p:sp>
        <p:nvSpPr>
          <p:cNvPr id="5" name="Slide Number Placeholder 4"/>
          <p:cNvSpPr>
            <a:spLocks noGrp="1"/>
          </p:cNvSpPr>
          <p:nvPr>
            <p:ph type="sldNum" sz="quarter" idx="12"/>
          </p:nvPr>
        </p:nvSpPr>
        <p:spPr/>
        <p:txBody>
          <a:bodyPr/>
          <a:lstStyle/>
          <a:p>
            <a:fld id="{9E7F3095-738A-4790-83C5-52C005F4D7A2}" type="slidenum">
              <a:rPr lang="en-CA" smtClean="0"/>
              <a:t>92</a:t>
            </a:fld>
            <a:endParaRPr lang="en-CA"/>
          </a:p>
        </p:txBody>
      </p:sp>
    </p:spTree>
    <p:extLst>
      <p:ext uri="{BB962C8B-B14F-4D97-AF65-F5344CB8AC3E}">
        <p14:creationId xmlns:p14="http://schemas.microsoft.com/office/powerpoint/2010/main" val="16348800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FEA8-FCA0-F24A-B666-9F90B396E481}"/>
              </a:ext>
            </a:extLst>
          </p:cNvPr>
          <p:cNvSpPr>
            <a:spLocks noGrp="1"/>
          </p:cNvSpPr>
          <p:nvPr>
            <p:ph type="title"/>
          </p:nvPr>
        </p:nvSpPr>
        <p:spPr>
          <a:xfrm>
            <a:off x="360045" y="320674"/>
            <a:ext cx="8423910" cy="1325563"/>
          </a:xfrm>
        </p:spPr>
        <p:txBody>
          <a:bodyPr/>
          <a:lstStyle/>
          <a:p>
            <a:r>
              <a:rPr lang="en-US" dirty="0"/>
              <a:t>Problems with Supervised Networks</a:t>
            </a:r>
          </a:p>
        </p:txBody>
      </p:sp>
      <p:sp>
        <p:nvSpPr>
          <p:cNvPr id="3" name="Content Placeholder 2">
            <a:extLst>
              <a:ext uri="{FF2B5EF4-FFF2-40B4-BE49-F238E27FC236}">
                <a16:creationId xmlns:a16="http://schemas.microsoft.com/office/drawing/2014/main" id="{096DD7EF-022B-1B44-A28D-7CD7C3480A57}"/>
              </a:ext>
            </a:extLst>
          </p:cNvPr>
          <p:cNvSpPr>
            <a:spLocks noGrp="1"/>
          </p:cNvSpPr>
          <p:nvPr>
            <p:ph idx="1"/>
          </p:nvPr>
        </p:nvSpPr>
        <p:spPr>
          <a:xfrm>
            <a:off x="91440" y="1825625"/>
            <a:ext cx="8961120" cy="4351338"/>
          </a:xfrm>
        </p:spPr>
        <p:txBody>
          <a:bodyPr>
            <a:normAutofit fontScale="85000" lnSpcReduction="10000"/>
          </a:bodyPr>
          <a:lstStyle/>
          <a:p>
            <a:r>
              <a:rPr lang="en-US" dirty="0"/>
              <a:t>Early layers of the network are not trained well </a:t>
            </a:r>
          </a:p>
          <a:p>
            <a:pPr lvl="1"/>
            <a:r>
              <a:rPr lang="en-US" dirty="0"/>
              <a:t>Diffusion of Gradient – error attenuates as it propagates to earlier layers </a:t>
            </a:r>
          </a:p>
          <a:p>
            <a:pPr lvl="1"/>
            <a:r>
              <a:rPr lang="en-US" dirty="0"/>
              <a:t>Leads to very slow training </a:t>
            </a:r>
          </a:p>
          <a:p>
            <a:pPr lvl="1"/>
            <a:r>
              <a:rPr lang="en-US" dirty="0"/>
              <a:t>Exacerbated since last few layers can usually learn any task "pretty well" and thus the error to earlier layers drops quickly as the top layers "mostly" solve the task– lower layers never get the opportunity to use their capacity to improve results, they just do a random feature map</a:t>
            </a:r>
          </a:p>
          <a:p>
            <a:pPr lvl="1"/>
            <a:r>
              <a:rPr lang="en-US" dirty="0"/>
              <a:t>Need a way for early layers to do effective work</a:t>
            </a:r>
          </a:p>
          <a:p>
            <a:r>
              <a:rPr lang="en-US" dirty="0"/>
              <a:t>Often not enough labeled data available while lots of unlabeled data</a:t>
            </a:r>
          </a:p>
          <a:p>
            <a:pPr lvl="1"/>
            <a:r>
              <a:rPr lang="en-US" dirty="0"/>
              <a:t>Can we use unsupervised/semi-supervised approaches to take advantage of the unlabeled data?</a:t>
            </a:r>
          </a:p>
          <a:p>
            <a:r>
              <a:rPr lang="en-US" dirty="0"/>
              <a:t>Deep networks tend to have more local minima problems than shallow networks during supervised training</a:t>
            </a:r>
          </a:p>
        </p:txBody>
      </p:sp>
      <p:sp>
        <p:nvSpPr>
          <p:cNvPr id="4" name="Slide Number Placeholder 3">
            <a:extLst>
              <a:ext uri="{FF2B5EF4-FFF2-40B4-BE49-F238E27FC236}">
                <a16:creationId xmlns:a16="http://schemas.microsoft.com/office/drawing/2014/main" id="{3A77D20A-643A-AA4D-B7A4-4600671EAC3E}"/>
              </a:ext>
            </a:extLst>
          </p:cNvPr>
          <p:cNvSpPr>
            <a:spLocks noGrp="1"/>
          </p:cNvSpPr>
          <p:nvPr>
            <p:ph type="sldNum" sz="quarter" idx="12"/>
          </p:nvPr>
        </p:nvSpPr>
        <p:spPr/>
        <p:txBody>
          <a:bodyPr/>
          <a:lstStyle/>
          <a:p>
            <a:fld id="{9E7F3095-738A-4790-83C5-52C005F4D7A2}" type="slidenum">
              <a:rPr lang="en-CA" smtClean="0"/>
              <a:t>93</a:t>
            </a:fld>
            <a:endParaRPr lang="en-CA"/>
          </a:p>
        </p:txBody>
      </p:sp>
    </p:spTree>
    <p:extLst>
      <p:ext uri="{BB962C8B-B14F-4D97-AF65-F5344CB8AC3E}">
        <p14:creationId xmlns:p14="http://schemas.microsoft.com/office/powerpoint/2010/main" val="28755167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7608-D650-8B4E-9999-9912B84BBEDF}"/>
              </a:ext>
            </a:extLst>
          </p:cNvPr>
          <p:cNvSpPr>
            <a:spLocks noGrp="1"/>
          </p:cNvSpPr>
          <p:nvPr>
            <p:ph type="title"/>
          </p:nvPr>
        </p:nvSpPr>
        <p:spPr/>
        <p:txBody>
          <a:bodyPr/>
          <a:lstStyle/>
          <a:p>
            <a:r>
              <a:rPr lang="en-US" dirty="0"/>
              <a:t>Purely Supervised Learning</a:t>
            </a:r>
          </a:p>
        </p:txBody>
      </p:sp>
      <p:sp>
        <p:nvSpPr>
          <p:cNvPr id="4" name="Slide Number Placeholder 3">
            <a:extLst>
              <a:ext uri="{FF2B5EF4-FFF2-40B4-BE49-F238E27FC236}">
                <a16:creationId xmlns:a16="http://schemas.microsoft.com/office/drawing/2014/main" id="{C9BD608B-C958-9548-A3BF-02A5BC0FB2B4}"/>
              </a:ext>
            </a:extLst>
          </p:cNvPr>
          <p:cNvSpPr>
            <a:spLocks noGrp="1"/>
          </p:cNvSpPr>
          <p:nvPr>
            <p:ph type="sldNum" sz="quarter" idx="12"/>
          </p:nvPr>
        </p:nvSpPr>
        <p:spPr/>
        <p:txBody>
          <a:bodyPr/>
          <a:lstStyle/>
          <a:p>
            <a:fld id="{9E7F3095-738A-4790-83C5-52C005F4D7A2}" type="slidenum">
              <a:rPr lang="en-CA" smtClean="0"/>
              <a:t>94</a:t>
            </a:fld>
            <a:endParaRPr lang="en-CA"/>
          </a:p>
        </p:txBody>
      </p:sp>
      <p:cxnSp>
        <p:nvCxnSpPr>
          <p:cNvPr id="6" name="Straight Connector 5">
            <a:extLst>
              <a:ext uri="{FF2B5EF4-FFF2-40B4-BE49-F238E27FC236}">
                <a16:creationId xmlns:a16="http://schemas.microsoft.com/office/drawing/2014/main" id="{D9C42627-793B-744D-B81A-B77362A98658}"/>
              </a:ext>
            </a:extLst>
          </p:cNvPr>
          <p:cNvCxnSpPr>
            <a:cxnSpLocks/>
          </p:cNvCxnSpPr>
          <p:nvPr/>
        </p:nvCxnSpPr>
        <p:spPr>
          <a:xfrm>
            <a:off x="4023360" y="1828800"/>
            <a:ext cx="0" cy="4527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E7E3ACF-6542-F543-AB97-B6769A13142D}"/>
              </a:ext>
            </a:extLst>
          </p:cNvPr>
          <p:cNvSpPr/>
          <p:nvPr/>
        </p:nvSpPr>
        <p:spPr>
          <a:xfrm>
            <a:off x="5212080" y="2999232"/>
            <a:ext cx="201168" cy="2194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D61988-BA30-5C4B-B7F4-ED86033DBC50}"/>
              </a:ext>
            </a:extLst>
          </p:cNvPr>
          <p:cNvSpPr/>
          <p:nvPr/>
        </p:nvSpPr>
        <p:spPr>
          <a:xfrm>
            <a:off x="2365248" y="3804064"/>
            <a:ext cx="201168" cy="219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9979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7608-D650-8B4E-9999-9912B84BBEDF}"/>
              </a:ext>
            </a:extLst>
          </p:cNvPr>
          <p:cNvSpPr>
            <a:spLocks noGrp="1"/>
          </p:cNvSpPr>
          <p:nvPr>
            <p:ph type="title"/>
          </p:nvPr>
        </p:nvSpPr>
        <p:spPr/>
        <p:txBody>
          <a:bodyPr/>
          <a:lstStyle/>
          <a:p>
            <a:r>
              <a:rPr lang="en-US" dirty="0"/>
              <a:t>Semi-Supervised Learning</a:t>
            </a:r>
          </a:p>
        </p:txBody>
      </p:sp>
      <p:sp>
        <p:nvSpPr>
          <p:cNvPr id="4" name="Slide Number Placeholder 3">
            <a:extLst>
              <a:ext uri="{FF2B5EF4-FFF2-40B4-BE49-F238E27FC236}">
                <a16:creationId xmlns:a16="http://schemas.microsoft.com/office/drawing/2014/main" id="{C9BD608B-C958-9548-A3BF-02A5BC0FB2B4}"/>
              </a:ext>
            </a:extLst>
          </p:cNvPr>
          <p:cNvSpPr>
            <a:spLocks noGrp="1"/>
          </p:cNvSpPr>
          <p:nvPr>
            <p:ph type="sldNum" sz="quarter" idx="12"/>
          </p:nvPr>
        </p:nvSpPr>
        <p:spPr/>
        <p:txBody>
          <a:bodyPr/>
          <a:lstStyle/>
          <a:p>
            <a:fld id="{9E7F3095-738A-4790-83C5-52C005F4D7A2}" type="slidenum">
              <a:rPr lang="en-CA" smtClean="0"/>
              <a:t>95</a:t>
            </a:fld>
            <a:endParaRPr lang="en-CA"/>
          </a:p>
        </p:txBody>
      </p:sp>
      <p:cxnSp>
        <p:nvCxnSpPr>
          <p:cNvPr id="6" name="Straight Connector 5">
            <a:extLst>
              <a:ext uri="{FF2B5EF4-FFF2-40B4-BE49-F238E27FC236}">
                <a16:creationId xmlns:a16="http://schemas.microsoft.com/office/drawing/2014/main" id="{D9C42627-793B-744D-B81A-B77362A98658}"/>
              </a:ext>
            </a:extLst>
          </p:cNvPr>
          <p:cNvCxnSpPr>
            <a:cxnSpLocks/>
          </p:cNvCxnSpPr>
          <p:nvPr/>
        </p:nvCxnSpPr>
        <p:spPr>
          <a:xfrm>
            <a:off x="4023360" y="1828800"/>
            <a:ext cx="0" cy="4527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E7E3ACF-6542-F543-AB97-B6769A13142D}"/>
              </a:ext>
            </a:extLst>
          </p:cNvPr>
          <p:cNvSpPr/>
          <p:nvPr/>
        </p:nvSpPr>
        <p:spPr>
          <a:xfrm>
            <a:off x="5212080" y="2999232"/>
            <a:ext cx="201168" cy="2194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D61988-BA30-5C4B-B7F4-ED86033DBC50}"/>
              </a:ext>
            </a:extLst>
          </p:cNvPr>
          <p:cNvSpPr/>
          <p:nvPr/>
        </p:nvSpPr>
        <p:spPr>
          <a:xfrm>
            <a:off x="2365248" y="3804064"/>
            <a:ext cx="201168" cy="219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300E1A-3F1C-444C-B5E5-F5E5786A672C}"/>
              </a:ext>
            </a:extLst>
          </p:cNvPr>
          <p:cNvSpPr txBox="1"/>
          <p:nvPr/>
        </p:nvSpPr>
        <p:spPr>
          <a:xfrm>
            <a:off x="3346704" y="658368"/>
            <a:ext cx="184731" cy="369332"/>
          </a:xfrm>
          <a:prstGeom prst="rect">
            <a:avLst/>
          </a:prstGeom>
          <a:noFill/>
        </p:spPr>
        <p:txBody>
          <a:bodyPr wrap="none" rtlCol="0">
            <a:spAutoFit/>
          </a:bodyPr>
          <a:lstStyle/>
          <a:p>
            <a:endParaRPr lang="en-US" dirty="0"/>
          </a:p>
        </p:txBody>
      </p:sp>
      <p:sp>
        <p:nvSpPr>
          <p:cNvPr id="9" name="Oval 8">
            <a:extLst>
              <a:ext uri="{FF2B5EF4-FFF2-40B4-BE49-F238E27FC236}">
                <a16:creationId xmlns:a16="http://schemas.microsoft.com/office/drawing/2014/main" id="{AE25008D-46DB-1642-A4FA-9F61F8D1473D}"/>
              </a:ext>
            </a:extLst>
          </p:cNvPr>
          <p:cNvSpPr/>
          <p:nvPr/>
        </p:nvSpPr>
        <p:spPr>
          <a:xfrm>
            <a:off x="5419344" y="3224784"/>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D6C8275-02EF-244D-A409-9F3268DC0563}"/>
              </a:ext>
            </a:extLst>
          </p:cNvPr>
          <p:cNvSpPr/>
          <p:nvPr/>
        </p:nvSpPr>
        <p:spPr>
          <a:xfrm>
            <a:off x="5590032" y="3432048"/>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31D855D-6098-104B-8E86-15E01F2831AB}"/>
              </a:ext>
            </a:extLst>
          </p:cNvPr>
          <p:cNvSpPr/>
          <p:nvPr/>
        </p:nvSpPr>
        <p:spPr>
          <a:xfrm>
            <a:off x="5004816" y="2779776"/>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E976BBB-BB73-A04D-B21F-D743282530D0}"/>
              </a:ext>
            </a:extLst>
          </p:cNvPr>
          <p:cNvSpPr/>
          <p:nvPr/>
        </p:nvSpPr>
        <p:spPr>
          <a:xfrm>
            <a:off x="4797552" y="2560320"/>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E85F4E-9829-4E48-8AAD-058B7E4CD991}"/>
              </a:ext>
            </a:extLst>
          </p:cNvPr>
          <p:cNvGrpSpPr/>
          <p:nvPr/>
        </p:nvGrpSpPr>
        <p:grpSpPr>
          <a:xfrm rot="3507678">
            <a:off x="2048256" y="3075432"/>
            <a:ext cx="993648" cy="1091184"/>
            <a:chOff x="1975104" y="3386328"/>
            <a:chExt cx="993648" cy="1091184"/>
          </a:xfrm>
        </p:grpSpPr>
        <p:sp>
          <p:nvSpPr>
            <p:cNvPr id="15" name="Oval 14">
              <a:extLst>
                <a:ext uri="{FF2B5EF4-FFF2-40B4-BE49-F238E27FC236}">
                  <a16:creationId xmlns:a16="http://schemas.microsoft.com/office/drawing/2014/main" id="{5D5C43EC-166A-E141-824C-7048BE03FB27}"/>
                </a:ext>
              </a:extLst>
            </p:cNvPr>
            <p:cNvSpPr/>
            <p:nvPr/>
          </p:nvSpPr>
          <p:spPr>
            <a:xfrm>
              <a:off x="2767584" y="4258056"/>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F98EDF-7B57-3647-86A3-6C15F59F31E3}"/>
                </a:ext>
              </a:extLst>
            </p:cNvPr>
            <p:cNvSpPr/>
            <p:nvPr/>
          </p:nvSpPr>
          <p:spPr>
            <a:xfrm>
              <a:off x="2182368" y="3605784"/>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DA4FF4-F432-6C4E-8E38-BC5FDBC89EDB}"/>
                </a:ext>
              </a:extLst>
            </p:cNvPr>
            <p:cNvSpPr/>
            <p:nvPr/>
          </p:nvSpPr>
          <p:spPr>
            <a:xfrm>
              <a:off x="1975104" y="3386328"/>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C99669A8-2A39-FE4E-B468-D6FAE1E9609F}"/>
              </a:ext>
            </a:extLst>
          </p:cNvPr>
          <p:cNvSpPr/>
          <p:nvPr/>
        </p:nvSpPr>
        <p:spPr>
          <a:xfrm rot="3507678">
            <a:off x="2444745" y="3499165"/>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8294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2EF9-9F68-A549-80CD-EBEA77FB080A}"/>
              </a:ext>
            </a:extLst>
          </p:cNvPr>
          <p:cNvSpPr>
            <a:spLocks noGrp="1"/>
          </p:cNvSpPr>
          <p:nvPr>
            <p:ph type="title"/>
          </p:nvPr>
        </p:nvSpPr>
        <p:spPr/>
        <p:txBody>
          <a:bodyPr>
            <a:normAutofit/>
          </a:bodyPr>
          <a:lstStyle/>
          <a:p>
            <a:r>
              <a:rPr lang="en-US" sz="4000" dirty="0"/>
              <a:t>Greedy Layer-wise Training</a:t>
            </a:r>
          </a:p>
        </p:txBody>
      </p:sp>
      <p:sp>
        <p:nvSpPr>
          <p:cNvPr id="3" name="Content Placeholder 2">
            <a:extLst>
              <a:ext uri="{FF2B5EF4-FFF2-40B4-BE49-F238E27FC236}">
                <a16:creationId xmlns:a16="http://schemas.microsoft.com/office/drawing/2014/main" id="{E5DCD441-98E2-B24A-B1B7-4939D3DD5B69}"/>
              </a:ext>
            </a:extLst>
          </p:cNvPr>
          <p:cNvSpPr>
            <a:spLocks noGrp="1"/>
          </p:cNvSpPr>
          <p:nvPr>
            <p:ph idx="1"/>
          </p:nvPr>
        </p:nvSpPr>
        <p:spPr/>
        <p:txBody>
          <a:bodyPr/>
          <a:lstStyle/>
          <a:p>
            <a:r>
              <a:rPr lang="en-US" dirty="0"/>
              <a:t>Train each layer in an unsupervised way based on the input of the previous layer</a:t>
            </a:r>
          </a:p>
          <a:p>
            <a:r>
              <a:rPr lang="en-US" dirty="0"/>
              <a:t>How?</a:t>
            </a:r>
          </a:p>
          <a:p>
            <a:pPr lvl="1"/>
            <a:r>
              <a:rPr lang="en-US" dirty="0"/>
              <a:t>One way: Use an autoencoder: reproduce the input</a:t>
            </a:r>
          </a:p>
          <a:p>
            <a:pPr lvl="1"/>
            <a:r>
              <a:rPr lang="en-US" dirty="0"/>
              <a:t>“Stacked autoencoders”</a:t>
            </a:r>
          </a:p>
          <a:p>
            <a:pPr lvl="1"/>
            <a:endParaRPr lang="en-US" dirty="0"/>
          </a:p>
        </p:txBody>
      </p:sp>
      <p:sp>
        <p:nvSpPr>
          <p:cNvPr id="4" name="Slide Number Placeholder 3">
            <a:extLst>
              <a:ext uri="{FF2B5EF4-FFF2-40B4-BE49-F238E27FC236}">
                <a16:creationId xmlns:a16="http://schemas.microsoft.com/office/drawing/2014/main" id="{7F47778C-80F4-F84C-BBE7-B7D79DBE5EFC}"/>
              </a:ext>
            </a:extLst>
          </p:cNvPr>
          <p:cNvSpPr>
            <a:spLocks noGrp="1"/>
          </p:cNvSpPr>
          <p:nvPr>
            <p:ph type="sldNum" sz="quarter" idx="12"/>
          </p:nvPr>
        </p:nvSpPr>
        <p:spPr/>
        <p:txBody>
          <a:bodyPr/>
          <a:lstStyle/>
          <a:p>
            <a:fld id="{9E7F3095-738A-4790-83C5-52C005F4D7A2}" type="slidenum">
              <a:rPr lang="en-CA" smtClean="0"/>
              <a:t>96</a:t>
            </a:fld>
            <a:endParaRPr lang="en-CA"/>
          </a:p>
        </p:txBody>
      </p:sp>
    </p:spTree>
    <p:extLst>
      <p:ext uri="{BB962C8B-B14F-4D97-AF65-F5344CB8AC3E}">
        <p14:creationId xmlns:p14="http://schemas.microsoft.com/office/powerpoint/2010/main" val="4143959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97</a:t>
            </a:fld>
            <a:endParaRPr lang="en-CA"/>
          </a:p>
        </p:txBody>
      </p:sp>
      <p:pic>
        <p:nvPicPr>
          <p:cNvPr id="6" name="Picture 5" descr="A close up of a logo&#13;&#10;&#13;&#10;Description automatically generated">
            <a:extLst>
              <a:ext uri="{FF2B5EF4-FFF2-40B4-BE49-F238E27FC236}">
                <a16:creationId xmlns:a16="http://schemas.microsoft.com/office/drawing/2014/main" id="{87B2B387-88E1-C84F-AE23-B9F4BF5A8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2432050"/>
            <a:ext cx="7437120" cy="2432558"/>
          </a:xfrm>
          <a:prstGeom prst="rect">
            <a:avLst/>
          </a:prstGeom>
        </p:spPr>
      </p:pic>
      <p:sp>
        <p:nvSpPr>
          <p:cNvPr id="7" name="TextBox 6">
            <a:extLst>
              <a:ext uri="{FF2B5EF4-FFF2-40B4-BE49-F238E27FC236}">
                <a16:creationId xmlns:a16="http://schemas.microsoft.com/office/drawing/2014/main" id="{DA72C544-5439-AA45-A349-BDB9E75166B4}"/>
              </a:ext>
            </a:extLst>
          </p:cNvPr>
          <p:cNvSpPr txBox="1"/>
          <p:nvPr/>
        </p:nvSpPr>
        <p:spPr>
          <a:xfrm>
            <a:off x="1207008" y="4864608"/>
            <a:ext cx="2157984"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Tree>
    <p:extLst>
      <p:ext uri="{BB962C8B-B14F-4D97-AF65-F5344CB8AC3E}">
        <p14:creationId xmlns:p14="http://schemas.microsoft.com/office/powerpoint/2010/main" val="10213345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98</a:t>
            </a:fld>
            <a:endParaRPr lang="en-CA"/>
          </a:p>
        </p:txBody>
      </p:sp>
      <p:sp>
        <p:nvSpPr>
          <p:cNvPr id="7" name="TextBox 6">
            <a:extLst>
              <a:ext uri="{FF2B5EF4-FFF2-40B4-BE49-F238E27FC236}">
                <a16:creationId xmlns:a16="http://schemas.microsoft.com/office/drawing/2014/main" id="{DA72C544-5439-AA45-A349-BDB9E75166B4}"/>
              </a:ext>
            </a:extLst>
          </p:cNvPr>
          <p:cNvSpPr txBox="1"/>
          <p:nvPr/>
        </p:nvSpPr>
        <p:spPr>
          <a:xfrm>
            <a:off x="1258824" y="4582668"/>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pic>
        <p:nvPicPr>
          <p:cNvPr id="5" name="Picture 4" descr="A close up of a logo&#13;&#10;&#13;&#10;Description automatically generated">
            <a:extLst>
              <a:ext uri="{FF2B5EF4-FFF2-40B4-BE49-F238E27FC236}">
                <a16:creationId xmlns:a16="http://schemas.microsoft.com/office/drawing/2014/main" id="{F719B320-468E-E244-89FD-D0D7F6546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008" y="2677668"/>
            <a:ext cx="5689600" cy="1905000"/>
          </a:xfrm>
          <a:prstGeom prst="rect">
            <a:avLst/>
          </a:prstGeom>
        </p:spPr>
      </p:pic>
      <p:sp>
        <p:nvSpPr>
          <p:cNvPr id="8" name="TextBox 7">
            <a:extLst>
              <a:ext uri="{FF2B5EF4-FFF2-40B4-BE49-F238E27FC236}">
                <a16:creationId xmlns:a16="http://schemas.microsoft.com/office/drawing/2014/main" id="{24E6D136-0E69-1142-BD74-50BCAFF72237}"/>
              </a:ext>
            </a:extLst>
          </p:cNvPr>
          <p:cNvSpPr txBox="1"/>
          <p:nvPr/>
        </p:nvSpPr>
        <p:spPr>
          <a:xfrm>
            <a:off x="2398776" y="4952000"/>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Tree>
    <p:extLst>
      <p:ext uri="{BB962C8B-B14F-4D97-AF65-F5344CB8AC3E}">
        <p14:creationId xmlns:p14="http://schemas.microsoft.com/office/powerpoint/2010/main" val="3565957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99</a:t>
            </a:fld>
            <a:endParaRPr lang="en-CA"/>
          </a:p>
        </p:txBody>
      </p:sp>
      <p:sp>
        <p:nvSpPr>
          <p:cNvPr id="7" name="TextBox 6">
            <a:extLst>
              <a:ext uri="{FF2B5EF4-FFF2-40B4-BE49-F238E27FC236}">
                <a16:creationId xmlns:a16="http://schemas.microsoft.com/office/drawing/2014/main" id="{DA72C544-5439-AA45-A349-BDB9E75166B4}"/>
              </a:ext>
            </a:extLst>
          </p:cNvPr>
          <p:cNvSpPr txBox="1"/>
          <p:nvPr/>
        </p:nvSpPr>
        <p:spPr>
          <a:xfrm>
            <a:off x="1258824" y="4582668"/>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
        <p:nvSpPr>
          <p:cNvPr id="8" name="TextBox 7">
            <a:extLst>
              <a:ext uri="{FF2B5EF4-FFF2-40B4-BE49-F238E27FC236}">
                <a16:creationId xmlns:a16="http://schemas.microsoft.com/office/drawing/2014/main" id="{24E6D136-0E69-1142-BD74-50BCAFF72237}"/>
              </a:ext>
            </a:extLst>
          </p:cNvPr>
          <p:cNvSpPr txBox="1"/>
          <p:nvPr/>
        </p:nvSpPr>
        <p:spPr>
          <a:xfrm>
            <a:off x="2398776" y="4952000"/>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pic>
        <p:nvPicPr>
          <p:cNvPr id="6" name="Picture 5">
            <a:extLst>
              <a:ext uri="{FF2B5EF4-FFF2-40B4-BE49-F238E27FC236}">
                <a16:creationId xmlns:a16="http://schemas.microsoft.com/office/drawing/2014/main" id="{0F7EF264-9624-B942-8505-A2BA9E5EF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196" y="2703616"/>
            <a:ext cx="5562600" cy="1930400"/>
          </a:xfrm>
          <a:prstGeom prst="rect">
            <a:avLst/>
          </a:prstGeom>
        </p:spPr>
      </p:pic>
      <p:sp>
        <p:nvSpPr>
          <p:cNvPr id="9" name="TextBox 8">
            <a:extLst>
              <a:ext uri="{FF2B5EF4-FFF2-40B4-BE49-F238E27FC236}">
                <a16:creationId xmlns:a16="http://schemas.microsoft.com/office/drawing/2014/main" id="{AFD24994-C241-F248-B1E0-844DA57F8888}"/>
              </a:ext>
            </a:extLst>
          </p:cNvPr>
          <p:cNvSpPr txBox="1"/>
          <p:nvPr/>
        </p:nvSpPr>
        <p:spPr>
          <a:xfrm>
            <a:off x="3538728" y="5321332"/>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Tree>
    <p:extLst>
      <p:ext uri="{BB962C8B-B14F-4D97-AF65-F5344CB8AC3E}">
        <p14:creationId xmlns:p14="http://schemas.microsoft.com/office/powerpoint/2010/main" val="2591193809"/>
      </p:ext>
    </p:extLst>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13056</TotalTime>
  <Words>4790</Words>
  <Application>Microsoft Macintosh PowerPoint</Application>
  <PresentationFormat>On-screen Show (4:3)</PresentationFormat>
  <Paragraphs>1083</Paragraphs>
  <Slides>109</Slides>
  <Notes>109</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109</vt:i4>
      </vt:variant>
    </vt:vector>
  </HeadingPairs>
  <TitlesOfParts>
    <vt:vector size="131" baseType="lpstr">
      <vt:lpstr>.AppleSystemUIFont</vt:lpstr>
      <vt:lpstr>AppleColorEmoji</vt:lpstr>
      <vt:lpstr>Arial</vt:lpstr>
      <vt:lpstr>Book Antiqua</vt:lpstr>
      <vt:lpstr>Calibri</vt:lpstr>
      <vt:lpstr>Calibri Light</vt:lpstr>
      <vt:lpstr>Cambria Math</vt:lpstr>
      <vt:lpstr>Century Gothic</vt:lpstr>
      <vt:lpstr>CMU Bright Oblique</vt:lpstr>
      <vt:lpstr>CMU Bright Roman</vt:lpstr>
      <vt:lpstr>CMU Bright SemiBold</vt:lpstr>
      <vt:lpstr>CMU Bright SemiBold Oblique</vt:lpstr>
      <vt:lpstr>Consolas</vt:lpstr>
      <vt:lpstr>Courier New</vt:lpstr>
      <vt:lpstr>Frutiger 55 Roman</vt:lpstr>
      <vt:lpstr>Rage Italic</vt:lpstr>
      <vt:lpstr>Times</vt:lpstr>
      <vt:lpstr>Wingdings</vt:lpstr>
      <vt:lpstr>Office Theme</vt:lpstr>
      <vt:lpstr>1_Office Theme</vt:lpstr>
      <vt:lpstr>Sketchbook</vt:lpstr>
      <vt:lpstr>Equation</vt:lpstr>
      <vt:lpstr>Background on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ReLU is popular</vt:lpstr>
      <vt:lpstr>PowerPoint Presentation</vt:lpstr>
      <vt:lpstr>PowerPoint Presentation</vt:lpstr>
      <vt:lpstr>PowerPoint Presentation</vt:lpstr>
      <vt:lpstr>PowerPoint Presentation</vt:lpstr>
      <vt:lpstr>PowerPoint Presentation</vt:lpstr>
      <vt:lpstr>PowerPoint Presentation</vt:lpstr>
      <vt:lpstr>Where we are</vt:lpstr>
      <vt:lpstr>Understanding How Neural Networks See</vt:lpstr>
      <vt:lpstr>Example: Recognizing Faces</vt:lpstr>
      <vt:lpstr>What a celebrity looks like to a computer</vt:lpstr>
      <vt:lpstr>The Face Recognition Task</vt:lpstr>
      <vt:lpstr>A (too) Simple Neural Network for Face Recognition</vt:lpstr>
      <vt:lpstr>Training a neural network</vt:lpstr>
      <vt:lpstr>Face recognition</vt:lpstr>
      <vt:lpstr>Visualizing “Face templates”</vt:lpstr>
      <vt:lpstr>Introducing a hidden layer</vt:lpstr>
      <vt:lpstr>Why a hidden layer?</vt:lpstr>
      <vt:lpstr>Overfitting a one-hidden-layer ANN</vt:lpstr>
      <vt:lpstr>Going beyond global templates</vt:lpstr>
      <vt:lpstr>A Deep Network</vt:lpstr>
      <vt:lpstr>What are the hidden units doing?</vt:lpstr>
      <vt:lpstr>Example of features in each layer</vt:lpstr>
      <vt:lpstr>PowerPoint Presentation</vt:lpstr>
      <vt:lpstr>PowerPoint Presentation</vt:lpstr>
      <vt:lpstr>PowerPoint Presentation</vt:lpstr>
      <vt:lpstr>PowerPoint Presentation</vt:lpstr>
      <vt:lpstr>Units in Layer 3</vt:lpstr>
      <vt:lpstr>Units in Layer 4</vt:lpstr>
      <vt:lpstr>Units in Layer 5</vt:lpstr>
      <vt:lpstr>Where we are</vt:lpstr>
      <vt:lpstr>Convolution Layer</vt:lpstr>
      <vt:lpstr>PowerPoint Presentation</vt:lpstr>
      <vt:lpstr>Max Pooling layer</vt:lpstr>
      <vt:lpstr>Why do max-pooling?</vt:lpstr>
      <vt:lpstr>PowerPoint Presentation</vt:lpstr>
      <vt:lpstr>Recurrent Neural Networks</vt:lpstr>
      <vt:lpstr>Motivation: what about sequence prediction?</vt:lpstr>
      <vt:lpstr>PowerPoint Presentation</vt:lpstr>
      <vt:lpstr>Sample Feed-forward Network</vt:lpstr>
      <vt:lpstr>Sample RNN</vt:lpstr>
      <vt:lpstr>Sample RNN</vt:lpstr>
      <vt:lpstr>The Vanilla RNN Cell</vt:lpstr>
      <vt:lpstr>The Vanilla RNN Forward</vt:lpstr>
      <vt:lpstr>The Vanilla RNN Forward</vt:lpstr>
      <vt:lpstr>Sentiment Classification</vt:lpstr>
      <vt:lpstr>Sentiment Classification</vt:lpstr>
      <vt:lpstr>Sentiment Classification</vt:lpstr>
      <vt:lpstr>Sentiment Classification</vt:lpstr>
      <vt:lpstr>Sentiment Classification</vt:lpstr>
      <vt:lpstr>Sentiment Classification</vt:lpstr>
      <vt:lpstr>Sentiment Classification</vt:lpstr>
      <vt:lpstr>Sentiment Classification</vt:lpstr>
      <vt:lpstr>Image Captioning</vt:lpstr>
      <vt:lpstr>Image Captioning</vt:lpstr>
      <vt:lpstr>Image Captioning</vt:lpstr>
      <vt:lpstr>Image Captioning</vt:lpstr>
      <vt:lpstr>RNN Outputs: Image Captions</vt:lpstr>
      <vt:lpstr>RNN Outputs: Language Modeling</vt:lpstr>
      <vt:lpstr>Input – Output Scenarios</vt:lpstr>
      <vt:lpstr>Architecture for an RNN</vt:lpstr>
      <vt:lpstr>Architecture for an 1980’s RNN</vt:lpstr>
      <vt:lpstr>PowerPoint Presentation</vt:lpstr>
      <vt:lpstr>PowerPoint Presentation</vt:lpstr>
      <vt:lpstr>PowerPoint Presentation</vt:lpstr>
      <vt:lpstr>PowerPoint Presentation</vt:lpstr>
      <vt:lpstr>Architecture for an LSTM</vt:lpstr>
      <vt:lpstr>Implementing an LSTM</vt:lpstr>
      <vt:lpstr>Some LSTM Examples</vt:lpstr>
      <vt:lpstr>LSTMs can be used for other sequence tasks</vt:lpstr>
      <vt:lpstr>Character-level language model</vt:lpstr>
      <vt:lpstr>PowerPoint Presentation</vt:lpstr>
      <vt:lpstr>Where we are</vt:lpstr>
      <vt:lpstr>Deep Neural Networks as a Model of Computation</vt:lpstr>
      <vt:lpstr>Deep Neural Networks</vt:lpstr>
      <vt:lpstr>The Deep Learning Hypothesis</vt:lpstr>
      <vt:lpstr>Problems with Supervised Networks</vt:lpstr>
      <vt:lpstr>Purely Supervised Learning</vt:lpstr>
      <vt:lpstr>Semi-Supervised Learning</vt:lpstr>
      <vt:lpstr>Greedy Layer-wise Training</vt:lpstr>
      <vt:lpstr>Stacked autoencoder training</vt:lpstr>
      <vt:lpstr>Stacked autoencoder training</vt:lpstr>
      <vt:lpstr>Stacked autoencoder training</vt:lpstr>
      <vt:lpstr>PowerPoint Presentation</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pytorch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INFX 575 Understanding How Neural Networks See</dc:title>
  <dc:creator>guerzhoy</dc:creator>
  <cp:lastModifiedBy>Bill Howe</cp:lastModifiedBy>
  <cp:revision>220</cp:revision>
  <dcterms:created xsi:type="dcterms:W3CDTF">2016-01-12T09:29:57Z</dcterms:created>
  <dcterms:modified xsi:type="dcterms:W3CDTF">2019-07-15T04:36:35Z</dcterms:modified>
</cp:coreProperties>
</file>